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98" r:id="rId30"/>
    <p:sldId id="285" r:id="rId31"/>
    <p:sldId id="276"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00" r:id="rId45"/>
    <p:sldId id="299" r:id="rId4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242A1-99C3-4A8F-8D76-A8F4585AA600}" type="doc">
      <dgm:prSet loTypeId="urn:microsoft.com/office/officeart/2005/8/layout/hProcess9" loCatId="process" qsTypeId="urn:microsoft.com/office/officeart/2005/8/quickstyle/simple1" qsCatId="simple" csTypeId="urn:microsoft.com/office/officeart/2005/8/colors/accent1_2" csCatId="accent1" phldr="1"/>
      <dgm:spPr/>
    </dgm:pt>
    <dgm:pt modelId="{3586E634-4E26-41EE-B726-EE3C92085ECD}">
      <dgm:prSet phldrT="[Text]" custT="1"/>
      <dgm:spPr/>
      <dgm:t>
        <a:bodyPr/>
        <a:lstStyle/>
        <a:p>
          <a:r>
            <a:rPr lang="en-US" sz="3000" baseline="0" dirty="0" smtClean="0"/>
            <a:t>Factories drive small artisans out of business</a:t>
          </a:r>
          <a:endParaRPr lang="en-US" sz="3000" baseline="0" dirty="0"/>
        </a:p>
      </dgm:t>
    </dgm:pt>
    <dgm:pt modelId="{49A77A84-8300-4DEE-927C-E3547AEDF2E8}" type="parTrans" cxnId="{6256BB7B-DF25-4A81-AC43-B692AB85B5B0}">
      <dgm:prSet/>
      <dgm:spPr/>
    </dgm:pt>
    <dgm:pt modelId="{884DFB84-A408-4D92-B129-C6946E4A48AF}" type="sibTrans" cxnId="{6256BB7B-DF25-4A81-AC43-B692AB85B5B0}">
      <dgm:prSet/>
      <dgm:spPr/>
    </dgm:pt>
    <dgm:pt modelId="{D0223FA9-2FBB-4DA4-BB73-7C9A7E325007}">
      <dgm:prSet phldrT="[Text]"/>
      <dgm:spPr/>
      <dgm:t>
        <a:bodyPr/>
        <a:lstStyle/>
        <a:p>
          <a:r>
            <a:rPr lang="en-US" dirty="0" smtClean="0"/>
            <a:t>Small # of manufacturers to control wealth</a:t>
          </a:r>
          <a:endParaRPr lang="en-US" dirty="0"/>
        </a:p>
      </dgm:t>
    </dgm:pt>
    <dgm:pt modelId="{DCF527B5-8A4D-45F4-9660-922E0BE8B199}" type="parTrans" cxnId="{6917CE48-9366-410A-A149-731A0B5529B7}">
      <dgm:prSet/>
      <dgm:spPr/>
    </dgm:pt>
    <dgm:pt modelId="{97704D25-6C71-44E0-B6D7-0F79EBADA837}" type="sibTrans" cxnId="{6917CE48-9366-410A-A149-731A0B5529B7}">
      <dgm:prSet/>
      <dgm:spPr/>
    </dgm:pt>
    <dgm:pt modelId="{C56A8B16-4F5D-4207-9DAE-E34367767077}">
      <dgm:prSet phldrT="[Text]"/>
      <dgm:spPr/>
      <dgm:t>
        <a:bodyPr/>
        <a:lstStyle/>
        <a:p>
          <a:r>
            <a:rPr lang="en-US" dirty="0" smtClean="0"/>
            <a:t>Large PROTELTARIAT would revolt &amp; seize factories</a:t>
          </a:r>
        </a:p>
      </dgm:t>
    </dgm:pt>
    <dgm:pt modelId="{F8D2B379-2CA9-4C28-8BD5-765E38C2D066}" type="parTrans" cxnId="{F12FA5E8-4060-4753-9F44-4A9E1793E854}">
      <dgm:prSet/>
      <dgm:spPr/>
    </dgm:pt>
    <dgm:pt modelId="{078E61C3-3DC9-42CE-83F1-DED0E519C42E}" type="sibTrans" cxnId="{F12FA5E8-4060-4753-9F44-4A9E1793E854}">
      <dgm:prSet/>
      <dgm:spPr/>
    </dgm:pt>
    <dgm:pt modelId="{90E2715A-995B-4465-AFB6-F678598D862E}" type="pres">
      <dgm:prSet presAssocID="{DFA242A1-99C3-4A8F-8D76-A8F4585AA600}" presName="CompostProcess" presStyleCnt="0">
        <dgm:presLayoutVars>
          <dgm:dir/>
          <dgm:resizeHandles val="exact"/>
        </dgm:presLayoutVars>
      </dgm:prSet>
      <dgm:spPr/>
    </dgm:pt>
    <dgm:pt modelId="{46831A9B-21F3-43EE-8F14-434EE08979F5}" type="pres">
      <dgm:prSet presAssocID="{DFA242A1-99C3-4A8F-8D76-A8F4585AA600}" presName="arrow" presStyleLbl="bgShp" presStyleIdx="0" presStyleCnt="1"/>
      <dgm:spPr/>
    </dgm:pt>
    <dgm:pt modelId="{A546A246-D538-47B7-9246-2798E7D5B558}" type="pres">
      <dgm:prSet presAssocID="{DFA242A1-99C3-4A8F-8D76-A8F4585AA600}" presName="linearProcess" presStyleCnt="0"/>
      <dgm:spPr/>
    </dgm:pt>
    <dgm:pt modelId="{1A50D59D-78CD-4B9B-9F01-94D80738B841}" type="pres">
      <dgm:prSet presAssocID="{3586E634-4E26-41EE-B726-EE3C92085ECD}" presName="textNode" presStyleLbl="node1" presStyleIdx="0" presStyleCnt="3">
        <dgm:presLayoutVars>
          <dgm:bulletEnabled val="1"/>
        </dgm:presLayoutVars>
      </dgm:prSet>
      <dgm:spPr/>
      <dgm:t>
        <a:bodyPr/>
        <a:lstStyle/>
        <a:p>
          <a:endParaRPr lang="en-US"/>
        </a:p>
      </dgm:t>
    </dgm:pt>
    <dgm:pt modelId="{204AE2B0-0AF8-4110-8F90-97106ABF7EF1}" type="pres">
      <dgm:prSet presAssocID="{884DFB84-A408-4D92-B129-C6946E4A48AF}" presName="sibTrans" presStyleCnt="0"/>
      <dgm:spPr/>
    </dgm:pt>
    <dgm:pt modelId="{F5E7048B-DF32-44A6-9FDC-E1504339BF52}" type="pres">
      <dgm:prSet presAssocID="{D0223FA9-2FBB-4DA4-BB73-7C9A7E325007}" presName="textNode" presStyleLbl="node1" presStyleIdx="1" presStyleCnt="3">
        <dgm:presLayoutVars>
          <dgm:bulletEnabled val="1"/>
        </dgm:presLayoutVars>
      </dgm:prSet>
      <dgm:spPr/>
      <dgm:t>
        <a:bodyPr/>
        <a:lstStyle/>
        <a:p>
          <a:endParaRPr lang="en-US"/>
        </a:p>
      </dgm:t>
    </dgm:pt>
    <dgm:pt modelId="{D4FBD07A-B29B-461E-90BB-069343490EF0}" type="pres">
      <dgm:prSet presAssocID="{97704D25-6C71-44E0-B6D7-0F79EBADA837}" presName="sibTrans" presStyleCnt="0"/>
      <dgm:spPr/>
    </dgm:pt>
    <dgm:pt modelId="{C4614741-2113-419A-A2D7-F23442B7F4AA}" type="pres">
      <dgm:prSet presAssocID="{C56A8B16-4F5D-4207-9DAE-E34367767077}" presName="textNode" presStyleLbl="node1" presStyleIdx="2" presStyleCnt="3">
        <dgm:presLayoutVars>
          <dgm:bulletEnabled val="1"/>
        </dgm:presLayoutVars>
      </dgm:prSet>
      <dgm:spPr/>
      <dgm:t>
        <a:bodyPr/>
        <a:lstStyle/>
        <a:p>
          <a:endParaRPr lang="en-US"/>
        </a:p>
      </dgm:t>
    </dgm:pt>
  </dgm:ptLst>
  <dgm:cxnLst>
    <dgm:cxn modelId="{6917CE48-9366-410A-A149-731A0B5529B7}" srcId="{DFA242A1-99C3-4A8F-8D76-A8F4585AA600}" destId="{D0223FA9-2FBB-4DA4-BB73-7C9A7E325007}" srcOrd="1" destOrd="0" parTransId="{DCF527B5-8A4D-45F4-9660-922E0BE8B199}" sibTransId="{97704D25-6C71-44E0-B6D7-0F79EBADA837}"/>
    <dgm:cxn modelId="{F12FA5E8-4060-4753-9F44-4A9E1793E854}" srcId="{DFA242A1-99C3-4A8F-8D76-A8F4585AA600}" destId="{C56A8B16-4F5D-4207-9DAE-E34367767077}" srcOrd="2" destOrd="0" parTransId="{F8D2B379-2CA9-4C28-8BD5-765E38C2D066}" sibTransId="{078E61C3-3DC9-42CE-83F1-DED0E519C42E}"/>
    <dgm:cxn modelId="{890541AC-1CC9-D248-8ECB-02F21FDCEB5D}" type="presOf" srcId="{D0223FA9-2FBB-4DA4-BB73-7C9A7E325007}" destId="{F5E7048B-DF32-44A6-9FDC-E1504339BF52}" srcOrd="0" destOrd="0" presId="urn:microsoft.com/office/officeart/2005/8/layout/hProcess9"/>
    <dgm:cxn modelId="{4DBBA4DE-D008-354F-B3F9-906C3F2AA78B}" type="presOf" srcId="{DFA242A1-99C3-4A8F-8D76-A8F4585AA600}" destId="{90E2715A-995B-4465-AFB6-F678598D862E}" srcOrd="0" destOrd="0" presId="urn:microsoft.com/office/officeart/2005/8/layout/hProcess9"/>
    <dgm:cxn modelId="{6256BB7B-DF25-4A81-AC43-B692AB85B5B0}" srcId="{DFA242A1-99C3-4A8F-8D76-A8F4585AA600}" destId="{3586E634-4E26-41EE-B726-EE3C92085ECD}" srcOrd="0" destOrd="0" parTransId="{49A77A84-8300-4DEE-927C-E3547AEDF2E8}" sibTransId="{884DFB84-A408-4D92-B129-C6946E4A48AF}"/>
    <dgm:cxn modelId="{D568479F-2A5A-B649-BCD8-54202F99F64B}" type="presOf" srcId="{3586E634-4E26-41EE-B726-EE3C92085ECD}" destId="{1A50D59D-78CD-4B9B-9F01-94D80738B841}" srcOrd="0" destOrd="0" presId="urn:microsoft.com/office/officeart/2005/8/layout/hProcess9"/>
    <dgm:cxn modelId="{13F4E8F4-5CC4-1F40-9A61-8FBFA99500E7}" type="presOf" srcId="{C56A8B16-4F5D-4207-9DAE-E34367767077}" destId="{C4614741-2113-419A-A2D7-F23442B7F4AA}" srcOrd="0" destOrd="0" presId="urn:microsoft.com/office/officeart/2005/8/layout/hProcess9"/>
    <dgm:cxn modelId="{08DAD754-00CE-454D-BC9D-D652C82B1D26}" type="presParOf" srcId="{90E2715A-995B-4465-AFB6-F678598D862E}" destId="{46831A9B-21F3-43EE-8F14-434EE08979F5}" srcOrd="0" destOrd="0" presId="urn:microsoft.com/office/officeart/2005/8/layout/hProcess9"/>
    <dgm:cxn modelId="{777F3396-CFB6-004A-B2B9-56C60B316EB7}" type="presParOf" srcId="{90E2715A-995B-4465-AFB6-F678598D862E}" destId="{A546A246-D538-47B7-9246-2798E7D5B558}" srcOrd="1" destOrd="0" presId="urn:microsoft.com/office/officeart/2005/8/layout/hProcess9"/>
    <dgm:cxn modelId="{2B30F9CD-24C4-BB45-A3ED-0E2E34439609}" type="presParOf" srcId="{A546A246-D538-47B7-9246-2798E7D5B558}" destId="{1A50D59D-78CD-4B9B-9F01-94D80738B841}" srcOrd="0" destOrd="0" presId="urn:microsoft.com/office/officeart/2005/8/layout/hProcess9"/>
    <dgm:cxn modelId="{B169777D-E605-2A49-93C1-A267EC4D058F}" type="presParOf" srcId="{A546A246-D538-47B7-9246-2798E7D5B558}" destId="{204AE2B0-0AF8-4110-8F90-97106ABF7EF1}" srcOrd="1" destOrd="0" presId="urn:microsoft.com/office/officeart/2005/8/layout/hProcess9"/>
    <dgm:cxn modelId="{F536628B-4712-A745-9CEC-9DCD68748708}" type="presParOf" srcId="{A546A246-D538-47B7-9246-2798E7D5B558}" destId="{F5E7048B-DF32-44A6-9FDC-E1504339BF52}" srcOrd="2" destOrd="0" presId="urn:microsoft.com/office/officeart/2005/8/layout/hProcess9"/>
    <dgm:cxn modelId="{D4ADE14B-0A57-664F-984D-B50E897DF8A9}" type="presParOf" srcId="{A546A246-D538-47B7-9246-2798E7D5B558}" destId="{D4FBD07A-B29B-461E-90BB-069343490EF0}" srcOrd="3" destOrd="0" presId="urn:microsoft.com/office/officeart/2005/8/layout/hProcess9"/>
    <dgm:cxn modelId="{B3FA9045-D843-EE40-9109-4C690C16F2BA}" type="presParOf" srcId="{A546A246-D538-47B7-9246-2798E7D5B558}" destId="{C4614741-2113-419A-A2D7-F23442B7F4A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FC835-29FA-47B2-9E95-A50F89FB0159}" type="doc">
      <dgm:prSet loTypeId="urn:microsoft.com/office/officeart/2005/8/layout/hProcess9" loCatId="process" qsTypeId="urn:microsoft.com/office/officeart/2005/8/quickstyle/simple1" qsCatId="simple" csTypeId="urn:microsoft.com/office/officeart/2005/8/colors/accent1_2" csCatId="accent1" phldr="1"/>
      <dgm:spPr/>
    </dgm:pt>
    <dgm:pt modelId="{548D3313-095D-470B-B4BB-AA717DFA3EC8}">
      <dgm:prSet phldrT="[Text]"/>
      <dgm:spPr/>
      <dgm:t>
        <a:bodyPr/>
        <a:lstStyle/>
        <a:p>
          <a:r>
            <a:rPr lang="en-US" dirty="0" smtClean="0"/>
            <a:t>Proletariats would produce what was NEEDED</a:t>
          </a:r>
          <a:endParaRPr lang="en-US" dirty="0"/>
        </a:p>
      </dgm:t>
    </dgm:pt>
    <dgm:pt modelId="{0CBAB880-533D-4F4F-A7AA-0B4C441ECBBD}" type="parTrans" cxnId="{DA001B73-AE6C-43D5-85A8-6AD25B3E9707}">
      <dgm:prSet/>
      <dgm:spPr/>
    </dgm:pt>
    <dgm:pt modelId="{B5125B0E-BD0D-4ADE-A502-E142CFBF9C56}" type="sibTrans" cxnId="{DA001B73-AE6C-43D5-85A8-6AD25B3E9707}">
      <dgm:prSet/>
      <dgm:spPr/>
    </dgm:pt>
    <dgm:pt modelId="{374FBA3F-9D18-46EF-83D0-5F6683124EDC}">
      <dgm:prSet phldrT="[Text]"/>
      <dgm:spPr/>
      <dgm:t>
        <a:bodyPr/>
        <a:lstStyle/>
        <a:p>
          <a:r>
            <a:rPr lang="en-US" dirty="0" smtClean="0"/>
            <a:t>Workers would share profits</a:t>
          </a:r>
          <a:endParaRPr lang="en-US" dirty="0"/>
        </a:p>
      </dgm:t>
    </dgm:pt>
    <dgm:pt modelId="{9038A95E-193B-47B3-9DFB-894193A950F7}" type="parTrans" cxnId="{A6D186A9-0E87-4AEC-8E7C-CF6C0EBF7D08}">
      <dgm:prSet/>
      <dgm:spPr/>
    </dgm:pt>
    <dgm:pt modelId="{360C57A2-E538-44A1-9275-713EB03D135E}" type="sibTrans" cxnId="{A6D186A9-0E87-4AEC-8E7C-CF6C0EBF7D08}">
      <dgm:prSet/>
      <dgm:spPr/>
    </dgm:pt>
    <dgm:pt modelId="{4321EAF9-0776-4330-9C37-1B57DC87DF60}">
      <dgm:prSet phldrT="[Text]"/>
      <dgm:spPr/>
      <dgm:t>
        <a:bodyPr/>
        <a:lstStyle/>
        <a:p>
          <a:r>
            <a:rPr lang="en-US" dirty="0" smtClean="0"/>
            <a:t>Creation of economic equality</a:t>
          </a:r>
          <a:endParaRPr lang="en-US" dirty="0"/>
        </a:p>
      </dgm:t>
    </dgm:pt>
    <dgm:pt modelId="{24D21340-B5B0-4E6B-95B5-759AA87DBE5F}" type="parTrans" cxnId="{041C3CEB-D421-4CE7-A95D-E243208EC073}">
      <dgm:prSet/>
      <dgm:spPr/>
    </dgm:pt>
    <dgm:pt modelId="{1803300B-8879-4009-8CC3-30822072350B}" type="sibTrans" cxnId="{041C3CEB-D421-4CE7-A95D-E243208EC073}">
      <dgm:prSet/>
      <dgm:spPr/>
    </dgm:pt>
    <dgm:pt modelId="{4FCA74F0-5CB1-47D2-98D2-3FAC8D93002C}" type="pres">
      <dgm:prSet presAssocID="{4E2FC835-29FA-47B2-9E95-A50F89FB0159}" presName="CompostProcess" presStyleCnt="0">
        <dgm:presLayoutVars>
          <dgm:dir/>
          <dgm:resizeHandles val="exact"/>
        </dgm:presLayoutVars>
      </dgm:prSet>
      <dgm:spPr/>
    </dgm:pt>
    <dgm:pt modelId="{46DB0C96-438B-4E2B-B400-283F6AF733AC}" type="pres">
      <dgm:prSet presAssocID="{4E2FC835-29FA-47B2-9E95-A50F89FB0159}" presName="arrow" presStyleLbl="bgShp" presStyleIdx="0" presStyleCnt="1"/>
      <dgm:spPr/>
    </dgm:pt>
    <dgm:pt modelId="{DED2DBBA-A897-43CC-AAE5-F58F16ED4BF4}" type="pres">
      <dgm:prSet presAssocID="{4E2FC835-29FA-47B2-9E95-A50F89FB0159}" presName="linearProcess" presStyleCnt="0"/>
      <dgm:spPr/>
    </dgm:pt>
    <dgm:pt modelId="{13BCCC79-06BC-474C-A642-2A7B3CD3FCA7}" type="pres">
      <dgm:prSet presAssocID="{548D3313-095D-470B-B4BB-AA717DFA3EC8}" presName="textNode" presStyleLbl="node1" presStyleIdx="0" presStyleCnt="3" custLinFactNeighborY="-1780">
        <dgm:presLayoutVars>
          <dgm:bulletEnabled val="1"/>
        </dgm:presLayoutVars>
      </dgm:prSet>
      <dgm:spPr/>
      <dgm:t>
        <a:bodyPr/>
        <a:lstStyle/>
        <a:p>
          <a:endParaRPr lang="en-US"/>
        </a:p>
      </dgm:t>
    </dgm:pt>
    <dgm:pt modelId="{4368ACDD-C3C9-4F65-9551-054AB539DEA6}" type="pres">
      <dgm:prSet presAssocID="{B5125B0E-BD0D-4ADE-A502-E142CFBF9C56}" presName="sibTrans" presStyleCnt="0"/>
      <dgm:spPr/>
    </dgm:pt>
    <dgm:pt modelId="{9F137D7E-28F9-49CF-9DB3-5325AEA194A8}" type="pres">
      <dgm:prSet presAssocID="{374FBA3F-9D18-46EF-83D0-5F6683124EDC}" presName="textNode" presStyleLbl="node1" presStyleIdx="1" presStyleCnt="3">
        <dgm:presLayoutVars>
          <dgm:bulletEnabled val="1"/>
        </dgm:presLayoutVars>
      </dgm:prSet>
      <dgm:spPr/>
      <dgm:t>
        <a:bodyPr/>
        <a:lstStyle/>
        <a:p>
          <a:endParaRPr lang="en-US"/>
        </a:p>
      </dgm:t>
    </dgm:pt>
    <dgm:pt modelId="{9B984C02-F263-4D1E-9017-2DE733B72DC7}" type="pres">
      <dgm:prSet presAssocID="{360C57A2-E538-44A1-9275-713EB03D135E}" presName="sibTrans" presStyleCnt="0"/>
      <dgm:spPr/>
    </dgm:pt>
    <dgm:pt modelId="{A087B417-FA4C-47A6-A6BA-F068556D7E50}" type="pres">
      <dgm:prSet presAssocID="{4321EAF9-0776-4330-9C37-1B57DC87DF60}" presName="textNode" presStyleLbl="node1" presStyleIdx="2" presStyleCnt="3">
        <dgm:presLayoutVars>
          <dgm:bulletEnabled val="1"/>
        </dgm:presLayoutVars>
      </dgm:prSet>
      <dgm:spPr/>
      <dgm:t>
        <a:bodyPr/>
        <a:lstStyle/>
        <a:p>
          <a:endParaRPr lang="en-US"/>
        </a:p>
      </dgm:t>
    </dgm:pt>
  </dgm:ptLst>
  <dgm:cxnLst>
    <dgm:cxn modelId="{89052CC6-2C84-3340-BADC-A091D5634DC0}" type="presOf" srcId="{548D3313-095D-470B-B4BB-AA717DFA3EC8}" destId="{13BCCC79-06BC-474C-A642-2A7B3CD3FCA7}" srcOrd="0" destOrd="0" presId="urn:microsoft.com/office/officeart/2005/8/layout/hProcess9"/>
    <dgm:cxn modelId="{3E842C60-8891-924F-A067-D87F5ECF7D78}" type="presOf" srcId="{4321EAF9-0776-4330-9C37-1B57DC87DF60}" destId="{A087B417-FA4C-47A6-A6BA-F068556D7E50}" srcOrd="0" destOrd="0" presId="urn:microsoft.com/office/officeart/2005/8/layout/hProcess9"/>
    <dgm:cxn modelId="{A6D186A9-0E87-4AEC-8E7C-CF6C0EBF7D08}" srcId="{4E2FC835-29FA-47B2-9E95-A50F89FB0159}" destId="{374FBA3F-9D18-46EF-83D0-5F6683124EDC}" srcOrd="1" destOrd="0" parTransId="{9038A95E-193B-47B3-9DFB-894193A950F7}" sibTransId="{360C57A2-E538-44A1-9275-713EB03D135E}"/>
    <dgm:cxn modelId="{DA001B73-AE6C-43D5-85A8-6AD25B3E9707}" srcId="{4E2FC835-29FA-47B2-9E95-A50F89FB0159}" destId="{548D3313-095D-470B-B4BB-AA717DFA3EC8}" srcOrd="0" destOrd="0" parTransId="{0CBAB880-533D-4F4F-A7AA-0B4C441ECBBD}" sibTransId="{B5125B0E-BD0D-4ADE-A502-E142CFBF9C56}"/>
    <dgm:cxn modelId="{041C3CEB-D421-4CE7-A95D-E243208EC073}" srcId="{4E2FC835-29FA-47B2-9E95-A50F89FB0159}" destId="{4321EAF9-0776-4330-9C37-1B57DC87DF60}" srcOrd="2" destOrd="0" parTransId="{24D21340-B5B0-4E6B-95B5-759AA87DBE5F}" sibTransId="{1803300B-8879-4009-8CC3-30822072350B}"/>
    <dgm:cxn modelId="{5158B8E0-9C35-2D4B-991D-8B630B813E3C}" type="presOf" srcId="{374FBA3F-9D18-46EF-83D0-5F6683124EDC}" destId="{9F137D7E-28F9-49CF-9DB3-5325AEA194A8}" srcOrd="0" destOrd="0" presId="urn:microsoft.com/office/officeart/2005/8/layout/hProcess9"/>
    <dgm:cxn modelId="{5B8BBD16-8A9C-2746-B41A-61DD9FB9D569}" type="presOf" srcId="{4E2FC835-29FA-47B2-9E95-A50F89FB0159}" destId="{4FCA74F0-5CB1-47D2-98D2-3FAC8D93002C}" srcOrd="0" destOrd="0" presId="urn:microsoft.com/office/officeart/2005/8/layout/hProcess9"/>
    <dgm:cxn modelId="{2C3D3521-4103-A549-B482-B856749C294F}" type="presParOf" srcId="{4FCA74F0-5CB1-47D2-98D2-3FAC8D93002C}" destId="{46DB0C96-438B-4E2B-B400-283F6AF733AC}" srcOrd="0" destOrd="0" presId="urn:microsoft.com/office/officeart/2005/8/layout/hProcess9"/>
    <dgm:cxn modelId="{C360A38E-D668-244C-A2B2-C9EC74460E8E}" type="presParOf" srcId="{4FCA74F0-5CB1-47D2-98D2-3FAC8D93002C}" destId="{DED2DBBA-A897-43CC-AAE5-F58F16ED4BF4}" srcOrd="1" destOrd="0" presId="urn:microsoft.com/office/officeart/2005/8/layout/hProcess9"/>
    <dgm:cxn modelId="{E56CC3A8-2607-E94E-826E-C5C1766350F6}" type="presParOf" srcId="{DED2DBBA-A897-43CC-AAE5-F58F16ED4BF4}" destId="{13BCCC79-06BC-474C-A642-2A7B3CD3FCA7}" srcOrd="0" destOrd="0" presId="urn:microsoft.com/office/officeart/2005/8/layout/hProcess9"/>
    <dgm:cxn modelId="{90E11DC7-AEDD-9B43-8E9E-9CC4951B4D02}" type="presParOf" srcId="{DED2DBBA-A897-43CC-AAE5-F58F16ED4BF4}" destId="{4368ACDD-C3C9-4F65-9551-054AB539DEA6}" srcOrd="1" destOrd="0" presId="urn:microsoft.com/office/officeart/2005/8/layout/hProcess9"/>
    <dgm:cxn modelId="{404C08DC-870C-CA4B-A5CF-C686C9A3AEE0}" type="presParOf" srcId="{DED2DBBA-A897-43CC-AAE5-F58F16ED4BF4}" destId="{9F137D7E-28F9-49CF-9DB3-5325AEA194A8}" srcOrd="2" destOrd="0" presId="urn:microsoft.com/office/officeart/2005/8/layout/hProcess9"/>
    <dgm:cxn modelId="{CC812D00-C905-304D-8EF0-F99E3621979E}" type="presParOf" srcId="{DED2DBBA-A897-43CC-AAE5-F58F16ED4BF4}" destId="{9B984C02-F263-4D1E-9017-2DE733B72DC7}" srcOrd="3" destOrd="0" presId="urn:microsoft.com/office/officeart/2005/8/layout/hProcess9"/>
    <dgm:cxn modelId="{87D9C790-89D1-6B4B-A48E-11CB74D67F76}" type="presParOf" srcId="{DED2DBBA-A897-43CC-AAE5-F58F16ED4BF4}" destId="{A087B417-FA4C-47A6-A6BA-F068556D7E5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16749-1975-4540-8731-F895FC939726}" type="doc">
      <dgm:prSet loTypeId="urn:microsoft.com/office/officeart/2005/8/layout/hProcess9" loCatId="process" qsTypeId="urn:microsoft.com/office/officeart/2005/8/quickstyle/simple1" qsCatId="simple" csTypeId="urn:microsoft.com/office/officeart/2005/8/colors/accent1_2" csCatId="accent1" phldr="1"/>
      <dgm:spPr/>
    </dgm:pt>
    <dgm:pt modelId="{EBBB15DA-94E6-4809-ABE0-75362B312D35}">
      <dgm:prSet phldrT="[Text]"/>
      <dgm:spPr/>
      <dgm:t>
        <a:bodyPr/>
        <a:lstStyle/>
        <a:p>
          <a:r>
            <a:rPr lang="en-US" dirty="0" smtClean="0"/>
            <a:t>Workers would control gov’t  in “Dictatorship of the Proletariat”</a:t>
          </a:r>
          <a:endParaRPr lang="en-US" dirty="0"/>
        </a:p>
      </dgm:t>
    </dgm:pt>
    <dgm:pt modelId="{E0F2D4DF-D8DF-4F18-8258-DDF777240204}" type="parTrans" cxnId="{647420E8-3125-4637-AFE9-AA53EE26B562}">
      <dgm:prSet/>
      <dgm:spPr/>
    </dgm:pt>
    <dgm:pt modelId="{97B479FF-CF7F-42C4-A1E7-30BB5FE7B215}" type="sibTrans" cxnId="{647420E8-3125-4637-AFE9-AA53EE26B562}">
      <dgm:prSet/>
      <dgm:spPr/>
    </dgm:pt>
    <dgm:pt modelId="{D86FE322-63E6-4E18-89C2-CD55789895B6}">
      <dgm:prSet phldrT="[Text]"/>
      <dgm:spPr/>
      <dgm:t>
        <a:bodyPr/>
        <a:lstStyle/>
        <a:p>
          <a:r>
            <a:rPr lang="en-US" dirty="0" smtClean="0"/>
            <a:t>Create cooperative living and education</a:t>
          </a:r>
          <a:endParaRPr lang="en-US" dirty="0"/>
        </a:p>
      </dgm:t>
    </dgm:pt>
    <dgm:pt modelId="{EF2F5B9C-052B-419D-8F82-C9D83173FE24}" type="parTrans" cxnId="{A1FCB2BC-045C-46EB-B058-5E4B7C9C4D90}">
      <dgm:prSet/>
      <dgm:spPr/>
    </dgm:pt>
    <dgm:pt modelId="{01B06D53-33EB-424F-979D-F7C43200A1AD}" type="sibTrans" cxnId="{A1FCB2BC-045C-46EB-B058-5E4B7C9C4D90}">
      <dgm:prSet/>
      <dgm:spPr/>
    </dgm:pt>
    <dgm:pt modelId="{C9796857-590E-4EAE-BDD9-70DB6A98B03A}">
      <dgm:prSet phldrT="[Text]"/>
      <dgm:spPr/>
      <dgm:t>
        <a:bodyPr/>
        <a:lstStyle/>
        <a:p>
          <a:r>
            <a:rPr lang="en-US" dirty="0" smtClean="0"/>
            <a:t>The state/government would wither away = classless society</a:t>
          </a:r>
          <a:endParaRPr lang="en-US" dirty="0"/>
        </a:p>
      </dgm:t>
    </dgm:pt>
    <dgm:pt modelId="{1E26AD10-3C11-44DA-B188-D4F22F78E08C}" type="parTrans" cxnId="{2E15F467-31E6-4B90-BDC8-BAA5D60F7B95}">
      <dgm:prSet/>
      <dgm:spPr/>
    </dgm:pt>
    <dgm:pt modelId="{23C353B6-581B-4209-91F3-317466C93205}" type="sibTrans" cxnId="{2E15F467-31E6-4B90-BDC8-BAA5D60F7B95}">
      <dgm:prSet/>
      <dgm:spPr/>
    </dgm:pt>
    <dgm:pt modelId="{C612537A-0740-4425-A82B-A186FBB21EB2}" type="pres">
      <dgm:prSet presAssocID="{ED316749-1975-4540-8731-F895FC939726}" presName="CompostProcess" presStyleCnt="0">
        <dgm:presLayoutVars>
          <dgm:dir/>
          <dgm:resizeHandles val="exact"/>
        </dgm:presLayoutVars>
      </dgm:prSet>
      <dgm:spPr/>
    </dgm:pt>
    <dgm:pt modelId="{586014C4-C422-4A15-8586-C9E769AD85DB}" type="pres">
      <dgm:prSet presAssocID="{ED316749-1975-4540-8731-F895FC939726}" presName="arrow" presStyleLbl="bgShp" presStyleIdx="0" presStyleCnt="1"/>
      <dgm:spPr/>
    </dgm:pt>
    <dgm:pt modelId="{31F3BA25-A1A8-4E15-AB0A-38EE54953BC4}" type="pres">
      <dgm:prSet presAssocID="{ED316749-1975-4540-8731-F895FC939726}" presName="linearProcess" presStyleCnt="0"/>
      <dgm:spPr/>
    </dgm:pt>
    <dgm:pt modelId="{D20B7108-F34B-4A54-9B7C-0162633AC2FB}" type="pres">
      <dgm:prSet presAssocID="{EBBB15DA-94E6-4809-ABE0-75362B312D35}" presName="textNode" presStyleLbl="node1" presStyleIdx="0" presStyleCnt="3">
        <dgm:presLayoutVars>
          <dgm:bulletEnabled val="1"/>
        </dgm:presLayoutVars>
      </dgm:prSet>
      <dgm:spPr/>
      <dgm:t>
        <a:bodyPr/>
        <a:lstStyle/>
        <a:p>
          <a:endParaRPr lang="en-US"/>
        </a:p>
      </dgm:t>
    </dgm:pt>
    <dgm:pt modelId="{155446ED-C799-4AA2-9F68-E0671B7FEC4A}" type="pres">
      <dgm:prSet presAssocID="{97B479FF-CF7F-42C4-A1E7-30BB5FE7B215}" presName="sibTrans" presStyleCnt="0"/>
      <dgm:spPr/>
    </dgm:pt>
    <dgm:pt modelId="{AE97CF15-6799-4833-B394-D2F3A44875DF}" type="pres">
      <dgm:prSet presAssocID="{D86FE322-63E6-4E18-89C2-CD55789895B6}" presName="textNode" presStyleLbl="node1" presStyleIdx="1" presStyleCnt="3">
        <dgm:presLayoutVars>
          <dgm:bulletEnabled val="1"/>
        </dgm:presLayoutVars>
      </dgm:prSet>
      <dgm:spPr/>
      <dgm:t>
        <a:bodyPr/>
        <a:lstStyle/>
        <a:p>
          <a:endParaRPr lang="en-US"/>
        </a:p>
      </dgm:t>
    </dgm:pt>
    <dgm:pt modelId="{FA5ED286-2CF6-41D7-85C8-332BF32AECF3}" type="pres">
      <dgm:prSet presAssocID="{01B06D53-33EB-424F-979D-F7C43200A1AD}" presName="sibTrans" presStyleCnt="0"/>
      <dgm:spPr/>
    </dgm:pt>
    <dgm:pt modelId="{5B79FBA8-2AFD-4C33-960D-E786722D87F5}" type="pres">
      <dgm:prSet presAssocID="{C9796857-590E-4EAE-BDD9-70DB6A98B03A}" presName="textNode" presStyleLbl="node1" presStyleIdx="2" presStyleCnt="3">
        <dgm:presLayoutVars>
          <dgm:bulletEnabled val="1"/>
        </dgm:presLayoutVars>
      </dgm:prSet>
      <dgm:spPr/>
      <dgm:t>
        <a:bodyPr/>
        <a:lstStyle/>
        <a:p>
          <a:endParaRPr lang="en-US"/>
        </a:p>
      </dgm:t>
    </dgm:pt>
  </dgm:ptLst>
  <dgm:cxnLst>
    <dgm:cxn modelId="{A1FCB2BC-045C-46EB-B058-5E4B7C9C4D90}" srcId="{ED316749-1975-4540-8731-F895FC939726}" destId="{D86FE322-63E6-4E18-89C2-CD55789895B6}" srcOrd="1" destOrd="0" parTransId="{EF2F5B9C-052B-419D-8F82-C9D83173FE24}" sibTransId="{01B06D53-33EB-424F-979D-F7C43200A1AD}"/>
    <dgm:cxn modelId="{C78EEFC4-9015-864C-85FB-4157CD3B4AE1}" type="presOf" srcId="{ED316749-1975-4540-8731-F895FC939726}" destId="{C612537A-0740-4425-A82B-A186FBB21EB2}" srcOrd="0" destOrd="0" presId="urn:microsoft.com/office/officeart/2005/8/layout/hProcess9"/>
    <dgm:cxn modelId="{2E15F467-31E6-4B90-BDC8-BAA5D60F7B95}" srcId="{ED316749-1975-4540-8731-F895FC939726}" destId="{C9796857-590E-4EAE-BDD9-70DB6A98B03A}" srcOrd="2" destOrd="0" parTransId="{1E26AD10-3C11-44DA-B188-D4F22F78E08C}" sibTransId="{23C353B6-581B-4209-91F3-317466C93205}"/>
    <dgm:cxn modelId="{647420E8-3125-4637-AFE9-AA53EE26B562}" srcId="{ED316749-1975-4540-8731-F895FC939726}" destId="{EBBB15DA-94E6-4809-ABE0-75362B312D35}" srcOrd="0" destOrd="0" parTransId="{E0F2D4DF-D8DF-4F18-8258-DDF777240204}" sibTransId="{97B479FF-CF7F-42C4-A1E7-30BB5FE7B215}"/>
    <dgm:cxn modelId="{F744F30D-1DE3-7D49-B399-7A98DDFEA405}" type="presOf" srcId="{EBBB15DA-94E6-4809-ABE0-75362B312D35}" destId="{D20B7108-F34B-4A54-9B7C-0162633AC2FB}" srcOrd="0" destOrd="0" presId="urn:microsoft.com/office/officeart/2005/8/layout/hProcess9"/>
    <dgm:cxn modelId="{03085113-9358-A54C-8330-DDB8B200612B}" type="presOf" srcId="{C9796857-590E-4EAE-BDD9-70DB6A98B03A}" destId="{5B79FBA8-2AFD-4C33-960D-E786722D87F5}" srcOrd="0" destOrd="0" presId="urn:microsoft.com/office/officeart/2005/8/layout/hProcess9"/>
    <dgm:cxn modelId="{8137B39B-D7E8-CD44-A3A4-438B01E2DC1E}" type="presOf" srcId="{D86FE322-63E6-4E18-89C2-CD55789895B6}" destId="{AE97CF15-6799-4833-B394-D2F3A44875DF}" srcOrd="0" destOrd="0" presId="urn:microsoft.com/office/officeart/2005/8/layout/hProcess9"/>
    <dgm:cxn modelId="{766F57CD-8C3F-9240-B6CC-814889900DB5}" type="presParOf" srcId="{C612537A-0740-4425-A82B-A186FBB21EB2}" destId="{586014C4-C422-4A15-8586-C9E769AD85DB}" srcOrd="0" destOrd="0" presId="urn:microsoft.com/office/officeart/2005/8/layout/hProcess9"/>
    <dgm:cxn modelId="{DE7E2C84-B833-914C-9299-8F14E3871DC4}" type="presParOf" srcId="{C612537A-0740-4425-A82B-A186FBB21EB2}" destId="{31F3BA25-A1A8-4E15-AB0A-38EE54953BC4}" srcOrd="1" destOrd="0" presId="urn:microsoft.com/office/officeart/2005/8/layout/hProcess9"/>
    <dgm:cxn modelId="{DD598C33-1487-EE43-998E-F0A424AF5424}" type="presParOf" srcId="{31F3BA25-A1A8-4E15-AB0A-38EE54953BC4}" destId="{D20B7108-F34B-4A54-9B7C-0162633AC2FB}" srcOrd="0" destOrd="0" presId="urn:microsoft.com/office/officeart/2005/8/layout/hProcess9"/>
    <dgm:cxn modelId="{1EBBBA77-08F7-A743-BC13-E7ABEBE0D606}" type="presParOf" srcId="{31F3BA25-A1A8-4E15-AB0A-38EE54953BC4}" destId="{155446ED-C799-4AA2-9F68-E0671B7FEC4A}" srcOrd="1" destOrd="0" presId="urn:microsoft.com/office/officeart/2005/8/layout/hProcess9"/>
    <dgm:cxn modelId="{00527F8B-7BC3-B147-A142-923ECED53A30}" type="presParOf" srcId="{31F3BA25-A1A8-4E15-AB0A-38EE54953BC4}" destId="{AE97CF15-6799-4833-B394-D2F3A44875DF}" srcOrd="2" destOrd="0" presId="urn:microsoft.com/office/officeart/2005/8/layout/hProcess9"/>
    <dgm:cxn modelId="{49FDF9DD-BB8D-3548-B681-885DF2868885}" type="presParOf" srcId="{31F3BA25-A1A8-4E15-AB0A-38EE54953BC4}" destId="{FA5ED286-2CF6-41D7-85C8-332BF32AECF3}" srcOrd="3" destOrd="0" presId="urn:microsoft.com/office/officeart/2005/8/layout/hProcess9"/>
    <dgm:cxn modelId="{E8E39BC0-2617-A54F-90C8-A809C4B13ED8}" type="presParOf" srcId="{31F3BA25-A1A8-4E15-AB0A-38EE54953BC4}" destId="{5B79FBA8-2AFD-4C33-960D-E786722D87F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02108A64-AA12-4FA7-B897-F2C9EFB3FFF5}" type="datetimeFigureOut">
              <a:rPr lang="en-US" smtClean="0"/>
              <a:t>10/19/2015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01947E8-0807-4A5F-B9A2-7251BA7E84F6}" type="slidenum">
              <a:rPr lang="en-US" smtClean="0"/>
              <a:t>‹#›</a:t>
            </a:fld>
            <a:endParaRPr lang="en-US"/>
          </a:p>
        </p:txBody>
      </p:sp>
    </p:spTree>
    <p:extLst>
      <p:ext uri="{BB962C8B-B14F-4D97-AF65-F5344CB8AC3E}">
        <p14:creationId xmlns:p14="http://schemas.microsoft.com/office/powerpoint/2010/main" val="2685225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AB02A5-4FE5-49D9-9E24-09F23B90C450}" type="datetimeFigureOut">
              <a:rPr lang="en-US" smtClean="0"/>
              <a:pPr/>
              <a:t>10/19/2015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8" name="Slide Number Placeholder 7"/>
          <p:cNvSpPr>
            <a:spLocks noGrp="1"/>
          </p:cNvSpPr>
          <p:nvPr>
            <p:ph type="sldNum" sz="quarter" idx="11"/>
          </p:nvPr>
        </p:nvSpPr>
        <p:spPr/>
        <p:txBody>
          <a:bodyPr/>
          <a:lstStyle/>
          <a:p>
            <a:fld id="{DA6854E8-FD82-B24B-9484-855FDB36384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C170C7-9779-D14C-B663-9B8C9880016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A6854E8-FD82-B24B-9484-855FDB3638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FC170C7-9779-D14C-B663-9B8C9880016B}"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854E8-FD82-B24B-9484-855FDB3638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FC170C7-9779-D14C-B663-9B8C9880016B}" type="datetimeFigureOut">
              <a:rPr lang="en-US" smtClean="0"/>
              <a:pPr/>
              <a:t>10/19/2015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6854E8-FD82-B24B-9484-855FDB36384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youtu.be/B3u4EFTwpr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nnex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37560"/>
            <a:ext cx="6909112" cy="2301240"/>
          </a:xfrm>
        </p:spPr>
        <p:txBody>
          <a:bodyPr>
            <a:normAutofit/>
          </a:bodyPr>
          <a:lstStyle/>
          <a:p>
            <a:r>
              <a:rPr sz="4800" u="sng" dirty="0" smtClean="0"/>
              <a:t>Industrial Revolution</a:t>
            </a:r>
            <a:endParaRPr lang="en-US" sz="4800" u="sng" dirty="0"/>
          </a:p>
        </p:txBody>
      </p:sp>
      <p:sp>
        <p:nvSpPr>
          <p:cNvPr id="3" name="Subtitle 2"/>
          <p:cNvSpPr>
            <a:spLocks noGrp="1"/>
          </p:cNvSpPr>
          <p:nvPr>
            <p:ph type="subTitle" idx="1"/>
          </p:nvPr>
        </p:nvSpPr>
        <p:spPr/>
        <p:txBody>
          <a:bodyPr>
            <a:normAutofit/>
          </a:bodyPr>
          <a:lstStyle/>
          <a:p>
            <a:r>
              <a:rPr lang="en-US" sz="3200" dirty="0" smtClean="0"/>
              <a:t>1700-1915</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Methods</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Jethro</a:t>
            </a:r>
            <a:r>
              <a:rPr lang="en-US" dirty="0" smtClean="0"/>
              <a:t> </a:t>
            </a:r>
            <a:r>
              <a:rPr lang="en-US" dirty="0" err="1" smtClean="0"/>
              <a:t>Tull</a:t>
            </a:r>
            <a:endParaRPr lang="en-US" dirty="0" smtClean="0"/>
          </a:p>
          <a:p>
            <a:pPr lvl="1"/>
            <a:r>
              <a:rPr lang="en-US" dirty="0" smtClean="0"/>
              <a:t>The Seed Drill</a:t>
            </a:r>
          </a:p>
          <a:p>
            <a:pPr lvl="2"/>
            <a:r>
              <a:rPr lang="en-US" dirty="0" smtClean="0"/>
              <a:t>Sow seeds in well placed rows &amp; depths</a:t>
            </a:r>
          </a:p>
          <a:p>
            <a:pPr lvl="2"/>
            <a:r>
              <a:rPr lang="en-US" dirty="0" smtClean="0"/>
              <a:t>Better germination</a:t>
            </a:r>
          </a:p>
          <a:p>
            <a:pPr lvl="3"/>
            <a:r>
              <a:rPr lang="en-US" dirty="0" smtClean="0"/>
              <a:t>Less waste</a:t>
            </a:r>
          </a:p>
          <a:p>
            <a:r>
              <a:rPr lang="en-US" dirty="0" smtClean="0"/>
              <a:t>Robert </a:t>
            </a:r>
            <a:r>
              <a:rPr lang="en-US" dirty="0" err="1" smtClean="0"/>
              <a:t>Bakewell</a:t>
            </a:r>
            <a:endParaRPr lang="en-US" dirty="0" smtClean="0"/>
          </a:p>
          <a:p>
            <a:pPr lvl="1"/>
            <a:r>
              <a:rPr lang="en-US" dirty="0" smtClean="0"/>
              <a:t>Only </a:t>
            </a:r>
          </a:p>
          <a:p>
            <a:pPr lvl="1"/>
            <a:r>
              <a:rPr lang="en-US" dirty="0" smtClean="0"/>
              <a:t>best bred sheep</a:t>
            </a:r>
          </a:p>
          <a:p>
            <a:pPr lvl="2"/>
            <a:r>
              <a:rPr lang="en-US" dirty="0" smtClean="0"/>
              <a:t>Others followed</a:t>
            </a:r>
          </a:p>
          <a:p>
            <a:pPr lvl="2"/>
            <a:r>
              <a:rPr lang="en-US" dirty="0" smtClean="0"/>
              <a:t>Avg. weight climbed 18-50 lbs</a:t>
            </a:r>
            <a:endParaRPr lang="en-US" dirty="0"/>
          </a:p>
        </p:txBody>
      </p:sp>
      <p:pic>
        <p:nvPicPr>
          <p:cNvPr id="5" name="Content Placeholder 4" descr="seed drill"/>
          <p:cNvPicPr>
            <a:picLocks noGrp="1" noChangeAspect="1"/>
          </p:cNvPicPr>
          <p:nvPr>
            <p:ph sz="half" idx="2"/>
          </p:nvPr>
        </p:nvPicPr>
        <p:blipFill>
          <a:blip r:embed="rId2"/>
          <a:stretch>
            <a:fillRect/>
          </a:stretch>
        </p:blipFill>
        <p:spPr>
          <a:xfrm>
            <a:off x="4267200" y="2133600"/>
            <a:ext cx="4718652" cy="3124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England’s Advantage~ 1700’s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Population</a:t>
            </a:r>
          </a:p>
          <a:p>
            <a:pPr lvl="1"/>
            <a:r>
              <a:rPr lang="en-US" dirty="0" smtClean="0"/>
              <a:t>Large population of workers</a:t>
            </a:r>
          </a:p>
          <a:p>
            <a:r>
              <a:rPr lang="en-US" dirty="0" smtClean="0"/>
              <a:t>Natural Resources</a:t>
            </a:r>
          </a:p>
          <a:p>
            <a:pPr lvl="1"/>
            <a:r>
              <a:rPr lang="en-US" sz="2400" dirty="0" smtClean="0"/>
              <a:t>Water power</a:t>
            </a:r>
          </a:p>
          <a:p>
            <a:pPr lvl="1"/>
            <a:r>
              <a:rPr lang="en-US" sz="2400" dirty="0" smtClean="0"/>
              <a:t>Coal and iron ore</a:t>
            </a:r>
          </a:p>
          <a:p>
            <a:pPr lvl="1"/>
            <a:r>
              <a:rPr lang="en-US" sz="2400" dirty="0" smtClean="0"/>
              <a:t>Rivers for inland trade</a:t>
            </a:r>
          </a:p>
          <a:p>
            <a:pPr lvl="1"/>
            <a:r>
              <a:rPr lang="en-US" sz="2400" dirty="0" smtClean="0"/>
              <a:t>Many harbors for international trade</a:t>
            </a:r>
          </a:p>
          <a:p>
            <a:r>
              <a:rPr lang="en-US" sz="2968" dirty="0" smtClean="0"/>
              <a:t>Economic Strength</a:t>
            </a:r>
          </a:p>
          <a:p>
            <a:pPr lvl="1"/>
            <a:r>
              <a:rPr lang="en-US" dirty="0" smtClean="0"/>
              <a:t>Parliament’s  passed laws in support of entrepreneurs</a:t>
            </a:r>
          </a:p>
          <a:p>
            <a:pPr lvl="1"/>
            <a:r>
              <a:rPr lang="en-US" dirty="0" smtClean="0"/>
              <a:t>Financially successful colonies with abundant resources</a:t>
            </a:r>
          </a:p>
          <a:p>
            <a:r>
              <a:rPr lang="en-US" sz="2968" dirty="0" smtClean="0"/>
              <a:t>Political Stability</a:t>
            </a:r>
          </a:p>
          <a:p>
            <a:pPr lvl="1"/>
            <a:r>
              <a:rPr lang="en-US" dirty="0" smtClean="0"/>
              <a:t>Isolated from European wars (not on British soil) </a:t>
            </a:r>
          </a:p>
          <a:p>
            <a:pPr lvl="1"/>
            <a:r>
              <a:rPr lang="en-US" dirty="0" smtClean="0"/>
              <a:t>Parliamentary system successful for 100’s of years</a:t>
            </a:r>
            <a:endParaRPr lang="en-US" sz="2400"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British has Factors of Production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Natural Resources</a:t>
            </a:r>
          </a:p>
          <a:p>
            <a:pPr lvl="1"/>
            <a:r>
              <a:rPr lang="en-US" dirty="0" smtClean="0"/>
              <a:t>Used colonies to provide raw materials</a:t>
            </a:r>
          </a:p>
          <a:p>
            <a:r>
              <a:rPr lang="en-US" dirty="0" smtClean="0"/>
              <a:t>Human Resources</a:t>
            </a:r>
          </a:p>
          <a:p>
            <a:pPr lvl="1"/>
            <a:r>
              <a:rPr lang="en-US" sz="2400" dirty="0" smtClean="0"/>
              <a:t>Farmers move to cities; large work force</a:t>
            </a:r>
          </a:p>
          <a:p>
            <a:r>
              <a:rPr lang="en-US" dirty="0" smtClean="0"/>
              <a:t>Capital Recourses</a:t>
            </a:r>
          </a:p>
          <a:p>
            <a:pPr lvl="1"/>
            <a:r>
              <a:rPr lang="en-US" dirty="0" smtClean="0"/>
              <a:t>More $$ in middle class to increase production</a:t>
            </a:r>
          </a:p>
          <a:p>
            <a:pPr lvl="1"/>
            <a:r>
              <a:rPr lang="en-US" dirty="0" smtClean="0"/>
              <a:t>More modern tools allow mass production</a:t>
            </a:r>
          </a:p>
          <a:p>
            <a:r>
              <a:rPr lang="en-US" dirty="0" smtClean="0"/>
              <a:t>Entrepreneurs	</a:t>
            </a:r>
          </a:p>
          <a:p>
            <a:pPr lvl="1"/>
            <a:r>
              <a:rPr lang="en-US" dirty="0" smtClean="0"/>
              <a:t>Upper middle class become industry leaders</a:t>
            </a:r>
          </a:p>
          <a:p>
            <a:pPr lvl="1"/>
            <a:r>
              <a:rPr lang="en-US" dirty="0" smtClean="0"/>
              <a:t>Emergence of capitalism allows more to get rich</a:t>
            </a:r>
            <a:endParaRPr lang="en-US" dirty="0"/>
          </a:p>
        </p:txBody>
      </p:sp>
    </p:spTree>
    <p:extLst>
      <p:ext uri="{BB962C8B-B14F-4D97-AF65-F5344CB8AC3E}">
        <p14:creationId xmlns:p14="http://schemas.microsoft.com/office/powerpoint/2010/main" val="171841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1701 &amp; 1911</a:t>
            </a:r>
            <a:endParaRPr lang="en-US" dirty="0"/>
          </a:p>
        </p:txBody>
      </p:sp>
      <p:pic>
        <p:nvPicPr>
          <p:cNvPr id="4" name="Content Placeholder 3" descr="EngIndRev.jpg"/>
          <p:cNvPicPr>
            <a:picLocks noGrp="1" noChangeAspect="1"/>
          </p:cNvPicPr>
          <p:nvPr>
            <p:ph idx="1"/>
          </p:nvPr>
        </p:nvPicPr>
        <p:blipFill>
          <a:blip r:embed="rId2"/>
          <a:stretch>
            <a:fillRect/>
          </a:stretch>
        </p:blipFill>
        <p:spPr>
          <a:xfrm>
            <a:off x="457200" y="1417638"/>
            <a:ext cx="8153400" cy="520784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 in Textile Industry</a:t>
            </a:r>
            <a:endParaRPr lang="en-US" dirty="0"/>
          </a:p>
        </p:txBody>
      </p:sp>
      <p:sp>
        <p:nvSpPr>
          <p:cNvPr id="3" name="Content Placeholder 2"/>
          <p:cNvSpPr>
            <a:spLocks noGrp="1"/>
          </p:cNvSpPr>
          <p:nvPr>
            <p:ph idx="1"/>
          </p:nvPr>
        </p:nvSpPr>
        <p:spPr>
          <a:xfrm>
            <a:off x="457200" y="1600200"/>
            <a:ext cx="8305800" cy="4953000"/>
          </a:xfrm>
        </p:spPr>
        <p:txBody>
          <a:bodyPr>
            <a:normAutofit fontScale="77500" lnSpcReduction="20000"/>
          </a:bodyPr>
          <a:lstStyle/>
          <a:p>
            <a:pPr>
              <a:buNone/>
            </a:pPr>
            <a:r>
              <a:rPr lang="en-US" i="1" dirty="0" smtClean="0"/>
              <a:t>Britain's textiles clothed the world</a:t>
            </a:r>
            <a:r>
              <a:rPr lang="en-US" dirty="0" smtClean="0"/>
              <a:t/>
            </a:r>
            <a:br>
              <a:rPr lang="en-US" dirty="0" smtClean="0"/>
            </a:br>
            <a:endParaRPr lang="en-US" dirty="0" smtClean="0"/>
          </a:p>
          <a:p>
            <a:r>
              <a:rPr lang="en-US" dirty="0" smtClean="0"/>
              <a:t>John Kay’s “flying shuttle”</a:t>
            </a:r>
          </a:p>
          <a:p>
            <a:pPr lvl="1"/>
            <a:r>
              <a:rPr lang="en-US" dirty="0" smtClean="0"/>
              <a:t>Doubled productivity</a:t>
            </a:r>
          </a:p>
          <a:p>
            <a:r>
              <a:rPr lang="en-US" dirty="0" smtClean="0"/>
              <a:t>James Hargreaves “spinning jenny”</a:t>
            </a:r>
          </a:p>
          <a:p>
            <a:pPr lvl="1"/>
            <a:r>
              <a:rPr lang="en-US" dirty="0" smtClean="0"/>
              <a:t>Eight threads at once</a:t>
            </a:r>
          </a:p>
          <a:p>
            <a:r>
              <a:rPr lang="en-US" dirty="0" smtClean="0"/>
              <a:t>Richard Arkwright’s water frame</a:t>
            </a:r>
          </a:p>
          <a:p>
            <a:pPr lvl="1"/>
            <a:r>
              <a:rPr lang="en-US" dirty="0" smtClean="0"/>
              <a:t>Water power to drive spinning wheel</a:t>
            </a:r>
          </a:p>
          <a:p>
            <a:r>
              <a:rPr lang="en-US" dirty="0" smtClean="0"/>
              <a:t>Samuel Compton’s “Spinning mule”</a:t>
            </a:r>
          </a:p>
          <a:p>
            <a:pPr lvl="1"/>
            <a:r>
              <a:rPr lang="en-US" dirty="0" smtClean="0"/>
              <a:t>Combined jenny and mule</a:t>
            </a:r>
          </a:p>
          <a:p>
            <a:pPr lvl="1"/>
            <a:r>
              <a:rPr lang="en-US" dirty="0" smtClean="0"/>
              <a:t>Stronger, finer, consistent thread</a:t>
            </a:r>
            <a:br>
              <a:rPr lang="en-US" dirty="0" smtClean="0"/>
            </a:br>
            <a:endParaRPr lang="en-US" dirty="0" smtClean="0"/>
          </a:p>
          <a:p>
            <a:pPr>
              <a:buNone/>
            </a:pPr>
            <a:r>
              <a:rPr lang="en-US" i="1" dirty="0" smtClean="0"/>
              <a:t>These bigger looms required factories, build near water</a:t>
            </a:r>
          </a:p>
        </p:txBody>
      </p:sp>
      <p:sp>
        <p:nvSpPr>
          <p:cNvPr id="4" name="Cloud Callout 3"/>
          <p:cNvSpPr/>
          <p:nvPr/>
        </p:nvSpPr>
        <p:spPr>
          <a:xfrm>
            <a:off x="5486400" y="1219200"/>
            <a:ext cx="3657600" cy="2014410"/>
          </a:xfrm>
          <a:prstGeom prst="cloudCallout">
            <a:avLst>
              <a:gd name="adj1" fmla="val -67281"/>
              <a:gd name="adj2" fmla="val 3172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Eli Whitney’s Cotton Gin boosts US production</a:t>
            </a:r>
          </a:p>
          <a:p>
            <a:pPr algn="ctr"/>
            <a:r>
              <a:rPr lang="en-US" dirty="0" smtClean="0">
                <a:solidFill>
                  <a:srgbClr val="000000"/>
                </a:solidFill>
              </a:rPr>
              <a:t>1.5 mil lbs in 1790</a:t>
            </a:r>
          </a:p>
          <a:p>
            <a:pPr algn="ctr"/>
            <a:r>
              <a:rPr lang="en-US" dirty="0" smtClean="0">
                <a:solidFill>
                  <a:srgbClr val="000000"/>
                </a:solidFill>
              </a:rPr>
              <a:t>85 mil. lbs. in 1810</a:t>
            </a:r>
          </a:p>
          <a:p>
            <a:pPr algn="ctr"/>
            <a:endParaRPr lang="en-US"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Transportation Improvements</a:t>
            </a:r>
            <a:endParaRPr lang="en-US" dirty="0"/>
          </a:p>
        </p:txBody>
      </p:sp>
      <p:sp>
        <p:nvSpPr>
          <p:cNvPr id="3" name="Content Placeholder 2"/>
          <p:cNvSpPr>
            <a:spLocks noGrp="1"/>
          </p:cNvSpPr>
          <p:nvPr>
            <p:ph idx="1"/>
          </p:nvPr>
        </p:nvSpPr>
        <p:spPr/>
        <p:txBody>
          <a:bodyPr/>
          <a:lstStyle/>
          <a:p>
            <a:r>
              <a:rPr lang="en-US" dirty="0" smtClean="0"/>
              <a:t>With greater need to move goods, transportation rapidly improved</a:t>
            </a:r>
          </a:p>
          <a:p>
            <a:pPr lvl="1"/>
            <a:r>
              <a:rPr lang="en-US" dirty="0" smtClean="0"/>
              <a:t>Better roadways, canals, tunnels, etc.</a:t>
            </a:r>
          </a:p>
          <a:p>
            <a:pPr lvl="1"/>
            <a:r>
              <a:rPr lang="en-US" dirty="0" smtClean="0"/>
              <a:t>Steam engine </a:t>
            </a:r>
          </a:p>
          <a:p>
            <a:pPr lvl="2"/>
            <a:r>
              <a:rPr lang="en-US" dirty="0" smtClean="0"/>
              <a:t>Steam boats</a:t>
            </a:r>
          </a:p>
          <a:p>
            <a:pPr lvl="2"/>
            <a:r>
              <a:rPr lang="en-US" dirty="0" smtClean="0"/>
              <a:t>Railroads</a:t>
            </a:r>
          </a:p>
          <a:p>
            <a:pPr lvl="3"/>
            <a:r>
              <a:rPr lang="en-US" dirty="0" smtClean="0"/>
              <a:t>Extensive systems become necessity</a:t>
            </a:r>
          </a:p>
          <a:p>
            <a:pPr lvl="2"/>
            <a:r>
              <a:rPr lang="en-US" dirty="0" smtClean="0"/>
              <a:t>Factory engines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Engine</a:t>
            </a:r>
            <a:endParaRPr lang="en-US" dirty="0"/>
          </a:p>
        </p:txBody>
      </p:sp>
      <p:pic>
        <p:nvPicPr>
          <p:cNvPr id="4" name="Content Placeholder 3" descr="7010Steam~The-Steam-Engine-Posters.jpg"/>
          <p:cNvPicPr>
            <a:picLocks noGrp="1" noChangeAspect="1"/>
          </p:cNvPicPr>
          <p:nvPr>
            <p:ph idx="1"/>
          </p:nvPr>
        </p:nvPicPr>
        <p:blipFill>
          <a:blip r:embed="rId2"/>
          <a:stretch>
            <a:fillRect/>
          </a:stretch>
        </p:blipFill>
        <p:spPr>
          <a:xfrm>
            <a:off x="2819400" y="1524000"/>
            <a:ext cx="3867150" cy="50006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Fulton’s Steamboat</a:t>
            </a:r>
            <a:endParaRPr lang="en-US" dirty="0"/>
          </a:p>
        </p:txBody>
      </p:sp>
      <p:pic>
        <p:nvPicPr>
          <p:cNvPr id="4" name="Content Placeholder 3" descr="clermontfulton500.jpg"/>
          <p:cNvPicPr>
            <a:picLocks noGrp="1" noChangeAspect="1"/>
          </p:cNvPicPr>
          <p:nvPr>
            <p:ph idx="1"/>
          </p:nvPr>
        </p:nvPicPr>
        <p:blipFill>
          <a:blip r:embed="rId2"/>
          <a:stretch>
            <a:fillRect/>
          </a:stretch>
        </p:blipFill>
        <p:spPr>
          <a:xfrm>
            <a:off x="914400" y="1575670"/>
            <a:ext cx="7391400" cy="471571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Locomotives</a:t>
            </a:r>
            <a:endParaRPr lang="en-US" dirty="0"/>
          </a:p>
        </p:txBody>
      </p:sp>
      <p:pic>
        <p:nvPicPr>
          <p:cNvPr id="7" name="Content Placeholder 6" descr="trevithick_first.gif"/>
          <p:cNvPicPr>
            <a:picLocks noGrp="1" noChangeAspect="1"/>
          </p:cNvPicPr>
          <p:nvPr>
            <p:ph sz="half" idx="1"/>
          </p:nvPr>
        </p:nvPicPr>
        <p:blipFill>
          <a:blip r:embed="rId2"/>
          <a:stretch>
            <a:fillRect/>
          </a:stretch>
        </p:blipFill>
        <p:spPr>
          <a:xfrm>
            <a:off x="762000" y="1600200"/>
            <a:ext cx="3505200" cy="2484698"/>
          </a:xfrm>
        </p:spPr>
      </p:pic>
      <p:pic>
        <p:nvPicPr>
          <p:cNvPr id="8" name="Content Placeholder 7" descr="locamotive.jpg"/>
          <p:cNvPicPr>
            <a:picLocks noGrp="1" noChangeAspect="1"/>
          </p:cNvPicPr>
          <p:nvPr>
            <p:ph sz="half" idx="2"/>
          </p:nvPr>
        </p:nvPicPr>
        <p:blipFill>
          <a:blip r:embed="rId3"/>
          <a:stretch>
            <a:fillRect/>
          </a:stretch>
        </p:blipFill>
        <p:spPr>
          <a:xfrm>
            <a:off x="457200" y="4495800"/>
            <a:ext cx="4038600" cy="1999107"/>
          </a:xfrm>
        </p:spPr>
      </p:pic>
      <p:pic>
        <p:nvPicPr>
          <p:cNvPr id="9" name="Picture 8" descr="absa314.jpg"/>
          <p:cNvPicPr>
            <a:picLocks noChangeAspect="1"/>
          </p:cNvPicPr>
          <p:nvPr/>
        </p:nvPicPr>
        <p:blipFill>
          <a:blip r:embed="rId4"/>
          <a:stretch>
            <a:fillRect/>
          </a:stretch>
        </p:blipFill>
        <p:spPr>
          <a:xfrm>
            <a:off x="4724400" y="2057400"/>
            <a:ext cx="4004310" cy="3543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England’s Railroad System -1850</a:t>
            </a:r>
            <a:endParaRPr lang="en-US" dirty="0"/>
          </a:p>
        </p:txBody>
      </p:sp>
      <p:pic>
        <p:nvPicPr>
          <p:cNvPr id="7" name="Content Placeholder 6" descr="rrsystem.gif"/>
          <p:cNvPicPr>
            <a:picLocks noGrp="1" noChangeAspect="1"/>
          </p:cNvPicPr>
          <p:nvPr>
            <p:ph idx="1"/>
          </p:nvPr>
        </p:nvPicPr>
        <p:blipFill>
          <a:blip r:embed="rId2"/>
          <a:stretch>
            <a:fillRect/>
          </a:stretch>
        </p:blipFill>
        <p:spPr>
          <a:xfrm>
            <a:off x="2819400" y="1263134"/>
            <a:ext cx="3265147" cy="5182298"/>
          </a:xfrm>
        </p:spPr>
      </p:pic>
      <p:sp>
        <p:nvSpPr>
          <p:cNvPr id="4" name="TextBox 3"/>
          <p:cNvSpPr txBox="1"/>
          <p:nvPr/>
        </p:nvSpPr>
        <p:spPr>
          <a:xfrm>
            <a:off x="0" y="6445432"/>
            <a:ext cx="3657600" cy="369332"/>
          </a:xfrm>
          <a:prstGeom prst="rect">
            <a:avLst/>
          </a:prstGeom>
          <a:noFill/>
        </p:spPr>
        <p:txBody>
          <a:bodyPr wrap="square" rtlCol="0">
            <a:spAutoFit/>
          </a:bodyPr>
          <a:lstStyle/>
          <a:p>
            <a:r>
              <a:rPr lang="en-US" dirty="0" smtClean="0">
                <a:solidFill>
                  <a:srgbClr val="FFFF00"/>
                </a:solidFill>
              </a:rPr>
              <a:t>Industrial Revolution Handout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Understandings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The motives of competition and profit often prompt people and groups to expand into new areas of opportunity.</a:t>
            </a:r>
          </a:p>
          <a:p>
            <a:r>
              <a:rPr lang="en-US" dirty="0" smtClean="0"/>
              <a:t>2.  Changes in technology and exchange during the 18</a:t>
            </a:r>
            <a:r>
              <a:rPr lang="en-US" baseline="30000" dirty="0" smtClean="0"/>
              <a:t>th </a:t>
            </a:r>
            <a:r>
              <a:rPr lang="en-US" dirty="0" smtClean="0"/>
              <a:t>and 19</a:t>
            </a:r>
            <a:r>
              <a:rPr lang="en-US" baseline="30000" dirty="0" smtClean="0"/>
              <a:t>th</a:t>
            </a:r>
            <a:r>
              <a:rPr lang="en-US" dirty="0" smtClean="0"/>
              <a:t> centuries led to the social and economic changes around the world that are still relevant today.</a:t>
            </a:r>
          </a:p>
          <a:p>
            <a:r>
              <a:rPr lang="en-US" dirty="0" smtClean="0"/>
              <a:t>3.  Technology, transportation and communication enabled European nations to become the dominant world powers in the 19</a:t>
            </a:r>
            <a:r>
              <a:rPr lang="en-US" baseline="30000" dirty="0" smtClean="0"/>
              <a:t>th</a:t>
            </a:r>
            <a:r>
              <a:rPr lang="en-US" dirty="0" smtClean="0"/>
              <a:t> century.</a:t>
            </a:r>
          </a:p>
          <a:p>
            <a:r>
              <a:rPr lang="en-US" dirty="0" smtClean="0"/>
              <a:t>4.  Centers of global economic and political power shift over time.</a:t>
            </a:r>
          </a:p>
          <a:p>
            <a:r>
              <a:rPr lang="en-US" dirty="0" smtClean="0"/>
              <a:t>5.  Technology and industrial advancement can alter existing social and economic systems.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Industrialization</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C000"/>
                </a:solidFill>
              </a:rPr>
              <a:t>Growth of industrial cities</a:t>
            </a:r>
          </a:p>
          <a:p>
            <a:pPr lvl="1"/>
            <a:r>
              <a:rPr lang="en-US" dirty="0" smtClean="0"/>
              <a:t>Factories for efficient production</a:t>
            </a:r>
          </a:p>
          <a:p>
            <a:pPr lvl="1"/>
            <a:r>
              <a:rPr lang="en-US" dirty="0" smtClean="0"/>
              <a:t>Urbanization: rapid movement to cities</a:t>
            </a:r>
          </a:p>
          <a:p>
            <a:pPr lvl="1">
              <a:buNone/>
            </a:pPr>
            <a:endParaRPr lang="en-US" dirty="0" smtClean="0"/>
          </a:p>
          <a:p>
            <a:r>
              <a:rPr lang="en-US" dirty="0" smtClean="0">
                <a:solidFill>
                  <a:srgbClr val="FFC000"/>
                </a:solidFill>
              </a:rPr>
              <a:t>Poor living conditions</a:t>
            </a:r>
          </a:p>
          <a:p>
            <a:pPr lvl="1"/>
            <a:r>
              <a:rPr lang="en-US" dirty="0" smtClean="0"/>
              <a:t>Small cities became too big too fast</a:t>
            </a:r>
          </a:p>
          <a:p>
            <a:pPr lvl="1"/>
            <a:r>
              <a:rPr lang="en-US" dirty="0" smtClean="0"/>
              <a:t>Poor sanitary conditions</a:t>
            </a:r>
          </a:p>
          <a:p>
            <a:pPr lvl="1"/>
            <a:r>
              <a:rPr lang="en-US" dirty="0" smtClean="0"/>
              <a:t>Insufficient housing, education, security</a:t>
            </a:r>
          </a:p>
          <a:p>
            <a:pPr lvl="1"/>
            <a:r>
              <a:rPr lang="en-US" dirty="0" smtClean="0"/>
              <a:t>Air and 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pic>
        <p:nvPicPr>
          <p:cNvPr id="4" name="Content Placeholder 3" descr="factory2.jpg"/>
          <p:cNvPicPr>
            <a:picLocks noGrp="1" noChangeAspect="1"/>
          </p:cNvPicPr>
          <p:nvPr>
            <p:ph idx="1"/>
          </p:nvPr>
        </p:nvPicPr>
        <p:blipFill>
          <a:blip r:embed="rId2"/>
          <a:stretch>
            <a:fillRect/>
          </a:stretch>
        </p:blipFill>
        <p:spPr>
          <a:xfrm>
            <a:off x="1524000" y="2234863"/>
            <a:ext cx="6096000" cy="4048489"/>
          </a:xfrm>
        </p:spPr>
      </p:pic>
      <p:sp>
        <p:nvSpPr>
          <p:cNvPr id="5" name="TextBox 4"/>
          <p:cNvSpPr txBox="1"/>
          <p:nvPr/>
        </p:nvSpPr>
        <p:spPr>
          <a:xfrm>
            <a:off x="914400" y="1219200"/>
            <a:ext cx="7162800" cy="1015663"/>
          </a:xfrm>
          <a:prstGeom prst="rect">
            <a:avLst/>
          </a:prstGeom>
          <a:noFill/>
        </p:spPr>
        <p:txBody>
          <a:bodyPr wrap="square" rtlCol="0">
            <a:spAutoFit/>
          </a:bodyPr>
          <a:lstStyle/>
          <a:p>
            <a:r>
              <a:rPr lang="en-US" sz="3000" dirty="0" smtClean="0">
                <a:solidFill>
                  <a:srgbClr val="FFC000"/>
                </a:solidFill>
              </a:rPr>
              <a:t>- City</a:t>
            </a:r>
            <a:r>
              <a:rPr lang="en-US" dirty="0" smtClean="0"/>
              <a:t> </a:t>
            </a:r>
            <a:r>
              <a:rPr lang="en-US" sz="3000" dirty="0" smtClean="0">
                <a:solidFill>
                  <a:srgbClr val="FFC000"/>
                </a:solidFill>
              </a:rPr>
              <a:t>building</a:t>
            </a:r>
            <a:r>
              <a:rPr lang="en-US" dirty="0" smtClean="0"/>
              <a:t> </a:t>
            </a:r>
            <a:r>
              <a:rPr lang="en-US" sz="3000" dirty="0" smtClean="0">
                <a:solidFill>
                  <a:srgbClr val="FFC000"/>
                </a:solidFill>
              </a:rPr>
              <a:t>and</a:t>
            </a:r>
            <a:r>
              <a:rPr lang="en-US" dirty="0" smtClean="0"/>
              <a:t> </a:t>
            </a:r>
            <a:r>
              <a:rPr lang="en-US" sz="3000" dirty="0" smtClean="0">
                <a:solidFill>
                  <a:srgbClr val="FFC000"/>
                </a:solidFill>
              </a:rPr>
              <a:t>the</a:t>
            </a:r>
            <a:r>
              <a:rPr lang="en-US" dirty="0" smtClean="0"/>
              <a:t> </a:t>
            </a:r>
            <a:r>
              <a:rPr lang="en-US" sz="3000" dirty="0" smtClean="0">
                <a:solidFill>
                  <a:srgbClr val="FFC000"/>
                </a:solidFill>
              </a:rPr>
              <a:t>movement</a:t>
            </a:r>
            <a:r>
              <a:rPr lang="en-US" dirty="0" smtClean="0"/>
              <a:t> </a:t>
            </a:r>
            <a:r>
              <a:rPr lang="en-US" sz="3000" dirty="0" smtClean="0">
                <a:solidFill>
                  <a:srgbClr val="FFC000"/>
                </a:solidFill>
              </a:rPr>
              <a:t>of</a:t>
            </a:r>
            <a:r>
              <a:rPr lang="en-US" dirty="0" smtClean="0"/>
              <a:t> </a:t>
            </a:r>
            <a:r>
              <a:rPr lang="en-US" sz="3000" dirty="0" smtClean="0">
                <a:solidFill>
                  <a:srgbClr val="FFC000"/>
                </a:solidFill>
              </a:rPr>
              <a:t>people</a:t>
            </a:r>
            <a:r>
              <a:rPr lang="en-US" dirty="0" smtClean="0"/>
              <a:t> </a:t>
            </a:r>
            <a:r>
              <a:rPr lang="en-US" sz="3000" dirty="0" smtClean="0">
                <a:solidFill>
                  <a:srgbClr val="FFC000"/>
                </a:solidFill>
              </a:rPr>
              <a:t>to</a:t>
            </a:r>
            <a:r>
              <a:rPr lang="en-US" dirty="0" smtClean="0"/>
              <a:t> </a:t>
            </a:r>
            <a:r>
              <a:rPr lang="en-US" sz="3000" dirty="0" smtClean="0">
                <a:solidFill>
                  <a:srgbClr val="FFC000"/>
                </a:solidFill>
              </a:rPr>
              <a:t>cities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pic>
        <p:nvPicPr>
          <p:cNvPr id="4" name="Content Placeholder 3" descr="factory_town.jpg"/>
          <p:cNvPicPr>
            <a:picLocks noGrp="1" noChangeAspect="1"/>
          </p:cNvPicPr>
          <p:nvPr>
            <p:ph idx="1"/>
          </p:nvPr>
        </p:nvPicPr>
        <p:blipFill>
          <a:blip r:embed="rId2"/>
          <a:stretch>
            <a:fillRect/>
          </a:stretch>
        </p:blipFill>
        <p:spPr>
          <a:xfrm>
            <a:off x="1606552" y="1646238"/>
            <a:ext cx="5930896" cy="45259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Conditions</a:t>
            </a:r>
            <a:endParaRPr lang="en-US" dirty="0"/>
          </a:p>
        </p:txBody>
      </p:sp>
      <p:pic>
        <p:nvPicPr>
          <p:cNvPr id="4" name="Content Placeholder 3" descr="urbantenement.jpg"/>
          <p:cNvPicPr>
            <a:picLocks noGrp="1" noChangeAspect="1"/>
          </p:cNvPicPr>
          <p:nvPr>
            <p:ph idx="1"/>
          </p:nvPr>
        </p:nvPicPr>
        <p:blipFill>
          <a:blip r:embed="rId2"/>
          <a:stretch>
            <a:fillRect/>
          </a:stretch>
        </p:blipFill>
        <p:spPr>
          <a:xfrm>
            <a:off x="1752600" y="1676400"/>
            <a:ext cx="5706173" cy="4144962"/>
          </a:xfrm>
        </p:spPr>
      </p:pic>
      <p:sp>
        <p:nvSpPr>
          <p:cNvPr id="5" name="TextBox 4"/>
          <p:cNvSpPr txBox="1"/>
          <p:nvPr/>
        </p:nvSpPr>
        <p:spPr>
          <a:xfrm>
            <a:off x="3124200" y="6019800"/>
            <a:ext cx="3048000" cy="584775"/>
          </a:xfrm>
          <a:prstGeom prst="rect">
            <a:avLst/>
          </a:prstGeom>
          <a:noFill/>
        </p:spPr>
        <p:txBody>
          <a:bodyPr wrap="square" rtlCol="0">
            <a:spAutoFit/>
          </a:bodyPr>
          <a:lstStyle/>
          <a:p>
            <a:pPr algn="ctr"/>
            <a:r>
              <a:rPr lang="en-US" sz="3200" dirty="0" smtClean="0"/>
              <a:t>Tenements</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p:txBody>
          <a:bodyPr/>
          <a:lstStyle/>
          <a:p>
            <a:r>
              <a:rPr lang="en-US" dirty="0" smtClean="0"/>
              <a:t>Poor Working conditions</a:t>
            </a:r>
          </a:p>
          <a:p>
            <a:pPr lvl="1"/>
            <a:r>
              <a:rPr lang="en-US" dirty="0" smtClean="0"/>
              <a:t>14 hour days, 6 days/week, poor pay</a:t>
            </a:r>
          </a:p>
          <a:p>
            <a:pPr lvl="1"/>
            <a:r>
              <a:rPr lang="en-US" dirty="0" smtClean="0"/>
              <a:t>Workers had to keep up with machines</a:t>
            </a:r>
          </a:p>
          <a:p>
            <a:pPr lvl="1"/>
            <a:r>
              <a:rPr lang="en-US" dirty="0" smtClean="0"/>
              <a:t>Child Labor</a:t>
            </a:r>
          </a:p>
          <a:p>
            <a:endParaRPr lang="en-US" dirty="0"/>
          </a:p>
        </p:txBody>
      </p:sp>
      <p:pic>
        <p:nvPicPr>
          <p:cNvPr id="4" name="Picture 3" descr="ChildLabor.png"/>
          <p:cNvPicPr>
            <a:picLocks noChangeAspect="1"/>
          </p:cNvPicPr>
          <p:nvPr/>
        </p:nvPicPr>
        <p:blipFill>
          <a:blip r:embed="rId2"/>
          <a:stretch>
            <a:fillRect/>
          </a:stretch>
        </p:blipFill>
        <p:spPr>
          <a:xfrm>
            <a:off x="914400" y="3505200"/>
            <a:ext cx="2895600" cy="3185160"/>
          </a:xfrm>
          <a:prstGeom prst="rect">
            <a:avLst/>
          </a:prstGeom>
        </p:spPr>
      </p:pic>
      <p:pic>
        <p:nvPicPr>
          <p:cNvPr id="6" name="Picture 5" descr="labor.gif"/>
          <p:cNvPicPr>
            <a:picLocks noChangeAspect="1"/>
          </p:cNvPicPr>
          <p:nvPr/>
        </p:nvPicPr>
        <p:blipFill>
          <a:blip r:embed="rId3"/>
          <a:stretch>
            <a:fillRect/>
          </a:stretch>
        </p:blipFill>
        <p:spPr>
          <a:xfrm>
            <a:off x="4146813" y="3657600"/>
            <a:ext cx="4235187" cy="25746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Labor</a:t>
            </a:r>
            <a:endParaRPr lang="en-US" dirty="0"/>
          </a:p>
        </p:txBody>
      </p:sp>
      <p:pic>
        <p:nvPicPr>
          <p:cNvPr id="4" name="Content Placeholder 3" descr="dust.jpg"/>
          <p:cNvPicPr>
            <a:picLocks noGrp="1" noChangeAspect="1"/>
          </p:cNvPicPr>
          <p:nvPr>
            <p:ph idx="1"/>
          </p:nvPr>
        </p:nvPicPr>
        <p:blipFill>
          <a:blip r:embed="rId2"/>
          <a:stretch>
            <a:fillRect/>
          </a:stretch>
        </p:blipFill>
        <p:spPr>
          <a:xfrm>
            <a:off x="1343252" y="1646238"/>
            <a:ext cx="6457496" cy="452596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a:t>
            </a:r>
            <a:endParaRPr lang="en-US" dirty="0"/>
          </a:p>
        </p:txBody>
      </p:sp>
      <p:pic>
        <p:nvPicPr>
          <p:cNvPr id="4" name="Content Placeholder 3" descr="fac2.jpg"/>
          <p:cNvPicPr>
            <a:picLocks noGrp="1" noChangeAspect="1"/>
          </p:cNvPicPr>
          <p:nvPr>
            <p:ph idx="1"/>
          </p:nvPr>
        </p:nvPicPr>
        <p:blipFill>
          <a:blip r:embed="rId2"/>
          <a:stretch>
            <a:fillRect/>
          </a:stretch>
        </p:blipFill>
        <p:spPr>
          <a:xfrm>
            <a:off x="381000" y="2438400"/>
            <a:ext cx="4343400" cy="2942654"/>
          </a:xfrm>
        </p:spPr>
      </p:pic>
      <p:pic>
        <p:nvPicPr>
          <p:cNvPr id="5" name="Picture 4" descr="springworleg03.jpg"/>
          <p:cNvPicPr>
            <a:picLocks noChangeAspect="1"/>
          </p:cNvPicPr>
          <p:nvPr/>
        </p:nvPicPr>
        <p:blipFill>
          <a:blip r:embed="rId3"/>
          <a:stretch>
            <a:fillRect/>
          </a:stretch>
        </p:blipFill>
        <p:spPr>
          <a:xfrm>
            <a:off x="4876800" y="2514599"/>
            <a:ext cx="3962400" cy="290047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Tension</a:t>
            </a:r>
            <a:endParaRPr lang="en-US" dirty="0"/>
          </a:p>
        </p:txBody>
      </p:sp>
      <p:sp>
        <p:nvSpPr>
          <p:cNvPr id="3" name="Content Placeholder 2"/>
          <p:cNvSpPr>
            <a:spLocks noGrp="1"/>
          </p:cNvSpPr>
          <p:nvPr>
            <p:ph idx="1"/>
          </p:nvPr>
        </p:nvSpPr>
        <p:spPr>
          <a:xfrm>
            <a:off x="457200" y="1219200"/>
            <a:ext cx="8305800" cy="4906963"/>
          </a:xfrm>
        </p:spPr>
        <p:txBody>
          <a:bodyPr>
            <a:normAutofit fontScale="77500" lnSpcReduction="20000"/>
          </a:bodyPr>
          <a:lstStyle/>
          <a:p>
            <a:r>
              <a:rPr lang="en-US" dirty="0" smtClean="0"/>
              <a:t>Rise of </a:t>
            </a:r>
            <a:r>
              <a:rPr lang="en-US" u="sng" dirty="0" smtClean="0">
                <a:solidFill>
                  <a:srgbClr val="FF0000"/>
                </a:solidFill>
              </a:rPr>
              <a:t>Middle Class- </a:t>
            </a:r>
            <a:r>
              <a:rPr lang="en-US" u="sng" dirty="0" smtClean="0"/>
              <a:t>social class of skilled workers, professionals, business people and wealthy farmers</a:t>
            </a:r>
            <a:r>
              <a:rPr lang="en-US" dirty="0" smtClean="0"/>
              <a:t>	</a:t>
            </a:r>
          </a:p>
          <a:p>
            <a:pPr lvl="1"/>
            <a:r>
              <a:rPr lang="en-US" dirty="0" smtClean="0">
                <a:solidFill>
                  <a:srgbClr val="C00000"/>
                </a:solidFill>
              </a:rPr>
              <a:t>Upper Middle Class</a:t>
            </a:r>
            <a:r>
              <a:rPr lang="en-US" dirty="0" smtClean="0"/>
              <a:t>: Factory owners and merchants grew wealthy and influential in politics</a:t>
            </a:r>
          </a:p>
          <a:p>
            <a:pPr lvl="1"/>
            <a:r>
              <a:rPr lang="en-US" dirty="0" smtClean="0">
                <a:solidFill>
                  <a:srgbClr val="C00000"/>
                </a:solidFill>
              </a:rPr>
              <a:t>Lower Middle Class</a:t>
            </a:r>
            <a:r>
              <a:rPr lang="en-US" dirty="0" smtClean="0"/>
              <a:t>: factory foremen, skilled tradesmen, supervisors lived comfortably</a:t>
            </a:r>
            <a:br>
              <a:rPr lang="en-US" dirty="0" smtClean="0"/>
            </a:br>
            <a:endParaRPr lang="en-US" dirty="0" smtClean="0"/>
          </a:p>
          <a:p>
            <a:r>
              <a:rPr lang="en-US" dirty="0" smtClean="0"/>
              <a:t>Poverty stricken </a:t>
            </a:r>
            <a:r>
              <a:rPr lang="en-US" dirty="0" smtClean="0">
                <a:solidFill>
                  <a:schemeClr val="bg1"/>
                </a:solidFill>
              </a:rPr>
              <a:t>working class replaces peasant class</a:t>
            </a:r>
            <a:br>
              <a:rPr lang="en-US" dirty="0" smtClean="0">
                <a:solidFill>
                  <a:schemeClr val="bg1"/>
                </a:solidFill>
              </a:rPr>
            </a:br>
            <a:endParaRPr lang="en-US" dirty="0" smtClean="0">
              <a:solidFill>
                <a:schemeClr val="bg1"/>
              </a:solidFill>
            </a:endParaRPr>
          </a:p>
          <a:p>
            <a:r>
              <a:rPr lang="en-US" dirty="0" smtClean="0"/>
              <a:t>Tension b/w classes builds</a:t>
            </a:r>
          </a:p>
          <a:p>
            <a:pPr lvl="1"/>
            <a:r>
              <a:rPr lang="en-US" b="1" dirty="0" smtClean="0"/>
              <a:t>Aristocracy resents Upper Middle Class</a:t>
            </a:r>
          </a:p>
          <a:p>
            <a:pPr lvl="2"/>
            <a:r>
              <a:rPr lang="en-US" dirty="0" smtClean="0"/>
              <a:t>Being pushed out of power</a:t>
            </a:r>
          </a:p>
          <a:p>
            <a:pPr lvl="1"/>
            <a:r>
              <a:rPr lang="en-US" b="1" dirty="0" smtClean="0"/>
              <a:t>Workers resent Upper Middle Class</a:t>
            </a:r>
          </a:p>
          <a:p>
            <a:pPr lvl="2"/>
            <a:r>
              <a:rPr lang="en-US" dirty="0" smtClean="0"/>
              <a:t>Gap between classes getting larger</a:t>
            </a:r>
          </a:p>
          <a:p>
            <a:pPr lvl="2"/>
            <a:r>
              <a:rPr lang="en-US" dirty="0" smtClean="0"/>
              <a:t>Frustrated over being replaced by machines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ox(in)">
                                      <p:cBhvr>
                                        <p:cTn id="40" dur="500"/>
                                        <p:tgtEl>
                                          <p:spTgt spid="3">
                                            <p:txEl>
                                              <p:pRg st="7" end="7"/>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ox(in)">
                                      <p:cBhvr>
                                        <p:cTn id="43" dur="500"/>
                                        <p:tgtEl>
                                          <p:spTgt spid="3">
                                            <p:txEl>
                                              <p:pRg st="8" end="8"/>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ox(in)">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t>Industrialization Spreads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How can nationalism be a unifying and a divisive force?</a:t>
            </a:r>
          </a:p>
          <a:p>
            <a:r>
              <a:rPr lang="en-US" dirty="0" smtClean="0"/>
              <a:t>How does a state gain or lose power over others?</a:t>
            </a:r>
          </a:p>
          <a:p>
            <a:r>
              <a:rPr lang="en-US" dirty="0" smtClean="0"/>
              <a:t>2. How should resources and  wealth be distributed?</a:t>
            </a:r>
          </a:p>
          <a:p>
            <a:r>
              <a:rPr lang="en-US" dirty="0" smtClean="0"/>
              <a:t>3.  Why do political revolutions occur?</a:t>
            </a:r>
          </a:p>
          <a:p>
            <a:r>
              <a:rPr lang="en-US" b="1" dirty="0" smtClean="0"/>
              <a:t>Guiding Questions:  </a:t>
            </a:r>
            <a:endParaRPr lang="en-US" dirty="0" smtClean="0"/>
          </a:p>
          <a:p>
            <a:r>
              <a:rPr lang="en-US" dirty="0" smtClean="0"/>
              <a:t>Was imperialism a necessity for industrialized nations?</a:t>
            </a:r>
          </a:p>
          <a:p>
            <a:r>
              <a:rPr lang="en-US" dirty="0" smtClean="0"/>
              <a:t> How has technology and exchange transformed societies and the human experience?</a:t>
            </a:r>
          </a:p>
          <a:p>
            <a:r>
              <a:rPr lang="en-US" dirty="0" smtClean="0"/>
              <a:t>How did imperialism mutually affect the colonizer and the colonized?</a:t>
            </a:r>
          </a:p>
          <a:p>
            <a:r>
              <a:rPr lang="en-US" dirty="0" smtClean="0"/>
              <a:t> What circumstances allow societies to become dominant? </a:t>
            </a:r>
          </a:p>
          <a:p>
            <a:r>
              <a:rPr lang="en-US" dirty="0" smtClean="0"/>
              <a:t>What responsibility do people with power have to those with less power? Did the industrial revolution bring true progress to the world?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Impact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FF"/>
                </a:solidFill>
              </a:rPr>
              <a:t>Industrialization moved through Europe and to the US (West)</a:t>
            </a:r>
          </a:p>
          <a:p>
            <a:r>
              <a:rPr lang="en-US" dirty="0" smtClean="0">
                <a:solidFill>
                  <a:srgbClr val="FFFFFF"/>
                </a:solidFill>
              </a:rPr>
              <a:t>More demand for products created more demand for raw materials</a:t>
            </a:r>
          </a:p>
          <a:p>
            <a:pPr lvl="1"/>
            <a:r>
              <a:rPr lang="en-US" dirty="0" smtClean="0"/>
              <a:t>Motivation for more colonization = IMPERIALISM</a:t>
            </a:r>
          </a:p>
          <a:p>
            <a:r>
              <a:rPr lang="en-US" dirty="0" smtClean="0">
                <a:solidFill>
                  <a:srgbClr val="FFC000"/>
                </a:solidFill>
              </a:rPr>
              <a:t>Global Inequality</a:t>
            </a:r>
          </a:p>
          <a:p>
            <a:pPr lvl="1"/>
            <a:r>
              <a:rPr lang="en-US" dirty="0" smtClean="0"/>
              <a:t>Industrialized West vs. all the rest</a:t>
            </a:r>
          </a:p>
          <a:p>
            <a:pPr lvl="1"/>
            <a:r>
              <a:rPr lang="en-US" dirty="0" smtClean="0"/>
              <a:t>Great economic and military inequalities</a:t>
            </a:r>
          </a:p>
          <a:p>
            <a:r>
              <a:rPr lang="en-US" dirty="0" smtClean="0">
                <a:solidFill>
                  <a:srgbClr val="FFC000"/>
                </a:solidFill>
              </a:rPr>
              <a:t>Transformation of Society</a:t>
            </a:r>
          </a:p>
          <a:p>
            <a:pPr lvl="1"/>
            <a:r>
              <a:rPr lang="en-US" dirty="0" smtClean="0"/>
              <a:t>Great economic power of Europe</a:t>
            </a:r>
          </a:p>
          <a:p>
            <a:pPr lvl="1"/>
            <a:r>
              <a:rPr lang="en-US" dirty="0" smtClean="0"/>
              <a:t>More wealth overall</a:t>
            </a:r>
          </a:p>
          <a:p>
            <a:pPr lvl="1"/>
            <a:r>
              <a:rPr lang="en-US" dirty="0" smtClean="0"/>
              <a:t>Better opportunities for education and democracy</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heckerboard(across)">
                                      <p:cBhvr>
                                        <p:cTn id="43" dur="500"/>
                                        <p:tgtEl>
                                          <p:spTgt spid="3">
                                            <p:txEl>
                                              <p:pRg st="8" end="8"/>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checkerboard(across)">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dirty="0" smtClean="0"/>
              <a:t>The Age of Economic Reforms</a:t>
            </a:r>
            <a:endParaRPr lang="en-US" dirty="0"/>
          </a:p>
        </p:txBody>
      </p:sp>
      <p:sp>
        <p:nvSpPr>
          <p:cNvPr id="7" name="Subtitle 6"/>
          <p:cNvSpPr>
            <a:spLocks noGrp="1"/>
          </p:cNvSpPr>
          <p:nvPr>
            <p:ph type="subTitle" idx="1"/>
          </p:nvPr>
        </p:nvSpPr>
        <p:spPr/>
        <p:txBody>
          <a:bodyPr/>
          <a:lstStyle/>
          <a:p>
            <a:r>
              <a:rPr lang="en-US" dirty="0" smtClean="0"/>
              <a:t>The Industrial Revolution led to economic, social, &amp; political reforms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Economic Reform</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pPr marL="292100" lvl="1" indent="-292100">
              <a:spcBef>
                <a:spcPts val="0"/>
              </a:spcBef>
              <a:buClr>
                <a:schemeClr val="accent1"/>
              </a:buClr>
              <a:buSzPct val="70000"/>
              <a:buFont typeface="Wingdings 2"/>
              <a:buChar char=""/>
            </a:pPr>
            <a:r>
              <a:rPr lang="en-US" dirty="0">
                <a:solidFill>
                  <a:schemeClr val="bg1">
                    <a:lumMod val="85000"/>
                    <a:lumOff val="15000"/>
                  </a:schemeClr>
                </a:solidFill>
              </a:rPr>
              <a:t>ECONOMIC SYSTEM: policies of production, distribution and consumption of goods and </a:t>
            </a:r>
            <a:r>
              <a:rPr lang="en-US" dirty="0" smtClean="0">
                <a:solidFill>
                  <a:schemeClr val="bg1">
                    <a:lumMod val="85000"/>
                    <a:lumOff val="15000"/>
                  </a:schemeClr>
                </a:solidFill>
              </a:rPr>
              <a:t>services</a:t>
            </a:r>
            <a:endParaRPr lang="en-US" dirty="0" smtClean="0"/>
          </a:p>
          <a:p>
            <a:r>
              <a:rPr lang="en-US" dirty="0" smtClean="0"/>
              <a:t>Business leaders encouraged gap between rich and poor</a:t>
            </a:r>
          </a:p>
          <a:p>
            <a:pPr lvl="1"/>
            <a:r>
              <a:rPr lang="en-US" dirty="0" smtClean="0"/>
              <a:t>LAISSEZ-FAIRE: “hands-off” economy</a:t>
            </a:r>
          </a:p>
          <a:p>
            <a:pPr lvl="1"/>
            <a:r>
              <a:rPr lang="en-US" dirty="0" smtClean="0"/>
              <a:t>Promotion of </a:t>
            </a:r>
            <a:r>
              <a:rPr lang="en-US" dirty="0" smtClean="0">
                <a:solidFill>
                  <a:srgbClr val="002060"/>
                </a:solidFill>
              </a:rPr>
              <a:t>CAPITALISM</a:t>
            </a:r>
          </a:p>
          <a:p>
            <a:endParaRPr lang="en-US" dirty="0" smtClean="0"/>
          </a:p>
          <a:p>
            <a:r>
              <a:rPr lang="en-US" dirty="0" smtClean="0"/>
              <a:t>Reformers encouraged governments to play a more active role in bettering conditions</a:t>
            </a:r>
          </a:p>
          <a:p>
            <a:pPr lvl="1"/>
            <a:r>
              <a:rPr lang="en-US" dirty="0" smtClean="0"/>
              <a:t>Emergence of </a:t>
            </a:r>
            <a:r>
              <a:rPr lang="en-US" dirty="0" smtClean="0">
                <a:solidFill>
                  <a:srgbClr val="FFC000"/>
                </a:solidFill>
              </a:rPr>
              <a:t>SOCIALISM</a:t>
            </a:r>
            <a:r>
              <a:rPr lang="en-US" dirty="0" smtClean="0"/>
              <a:t> and </a:t>
            </a:r>
            <a:r>
              <a:rPr lang="en-US" dirty="0" smtClean="0">
                <a:solidFill>
                  <a:srgbClr val="C00000"/>
                </a:solidFill>
              </a:rPr>
              <a:t>COMMUNISM</a:t>
            </a:r>
          </a:p>
          <a:p>
            <a:pPr lvl="1">
              <a:buNone/>
            </a:pPr>
            <a:endParaRPr lang="en-US" dirty="0" smtClean="0">
              <a:solidFill>
                <a:srgbClr val="C00000"/>
              </a:solidFill>
            </a:endParaRPr>
          </a:p>
          <a:p>
            <a:pPr lvl="1">
              <a:buNone/>
            </a:pPr>
            <a:endParaRPr lang="en-US"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Economic Reform</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pPr marL="292100" lvl="1" indent="-292100">
              <a:spcBef>
                <a:spcPts val="0"/>
              </a:spcBef>
              <a:buClr>
                <a:schemeClr val="accent1"/>
              </a:buClr>
              <a:buSzPct val="70000"/>
              <a:buFont typeface="Wingdings 2"/>
              <a:buChar char=""/>
            </a:pPr>
            <a:r>
              <a:rPr lang="en-US" dirty="0">
                <a:solidFill>
                  <a:schemeClr val="bg1">
                    <a:lumMod val="85000"/>
                    <a:lumOff val="15000"/>
                  </a:schemeClr>
                </a:solidFill>
              </a:rPr>
              <a:t>ECONOMIC SYSTEM: policies of production, distribution and consumption of goods and </a:t>
            </a:r>
            <a:r>
              <a:rPr lang="en-US" dirty="0" smtClean="0">
                <a:solidFill>
                  <a:schemeClr val="bg1">
                    <a:lumMod val="85000"/>
                    <a:lumOff val="15000"/>
                  </a:schemeClr>
                </a:solidFill>
              </a:rPr>
              <a:t>services</a:t>
            </a:r>
            <a:endParaRPr lang="en-US" dirty="0" smtClean="0"/>
          </a:p>
          <a:p>
            <a:r>
              <a:rPr lang="en-US" dirty="0" smtClean="0"/>
              <a:t>Business leaders encouraged gap between rich and poor</a:t>
            </a:r>
          </a:p>
          <a:p>
            <a:pPr lvl="1"/>
            <a:r>
              <a:rPr lang="en-US" dirty="0" smtClean="0"/>
              <a:t>LAISSEZ-FAIRE: “hands-off” economy</a:t>
            </a:r>
          </a:p>
          <a:p>
            <a:pPr lvl="1"/>
            <a:r>
              <a:rPr lang="en-US" dirty="0" smtClean="0"/>
              <a:t>Promotion of </a:t>
            </a:r>
            <a:r>
              <a:rPr lang="en-US" dirty="0" smtClean="0">
                <a:solidFill>
                  <a:srgbClr val="002060"/>
                </a:solidFill>
              </a:rPr>
              <a:t>CAPITALISM</a:t>
            </a:r>
          </a:p>
          <a:p>
            <a:endParaRPr lang="en-US" dirty="0" smtClean="0"/>
          </a:p>
          <a:p>
            <a:r>
              <a:rPr lang="en-US" dirty="0" smtClean="0"/>
              <a:t>Reformers encouraged governments to play a more active role in bettering conditions</a:t>
            </a:r>
          </a:p>
          <a:p>
            <a:pPr lvl="1"/>
            <a:r>
              <a:rPr lang="en-US" dirty="0" smtClean="0"/>
              <a:t>Emergence of </a:t>
            </a:r>
            <a:r>
              <a:rPr lang="en-US" dirty="0" smtClean="0">
                <a:solidFill>
                  <a:srgbClr val="FFC000"/>
                </a:solidFill>
              </a:rPr>
              <a:t>SOCIALISM</a:t>
            </a:r>
            <a:r>
              <a:rPr lang="en-US" dirty="0" smtClean="0"/>
              <a:t> and </a:t>
            </a:r>
            <a:r>
              <a:rPr lang="en-US" dirty="0" smtClean="0">
                <a:solidFill>
                  <a:srgbClr val="C00000"/>
                </a:solidFill>
              </a:rPr>
              <a:t>COMMUNISM</a:t>
            </a:r>
          </a:p>
          <a:p>
            <a:pPr lvl="1">
              <a:buNone/>
            </a:pPr>
            <a:endParaRPr lang="en-US" dirty="0" smtClean="0">
              <a:solidFill>
                <a:srgbClr val="C00000"/>
              </a:solidFill>
            </a:endParaRPr>
          </a:p>
          <a:p>
            <a:pPr lvl="1">
              <a:buNone/>
            </a:pPr>
            <a:endParaRPr lang="en-US"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Capitalists</a:t>
            </a:r>
            <a:endParaRPr lang="en-US" dirty="0"/>
          </a:p>
        </p:txBody>
      </p:sp>
      <p:sp>
        <p:nvSpPr>
          <p:cNvPr id="3" name="Content Placeholder 2"/>
          <p:cNvSpPr>
            <a:spLocks noGrp="1"/>
          </p:cNvSpPr>
          <p:nvPr>
            <p:ph idx="1"/>
          </p:nvPr>
        </p:nvSpPr>
        <p:spPr/>
        <p:txBody>
          <a:bodyPr>
            <a:normAutofit lnSpcReduction="10000"/>
          </a:bodyPr>
          <a:lstStyle/>
          <a:p>
            <a:r>
              <a:rPr lang="en-US" sz="2800" dirty="0">
                <a:solidFill>
                  <a:srgbClr val="002060"/>
                </a:solidFill>
              </a:rPr>
              <a:t>Adam Smith- </a:t>
            </a:r>
          </a:p>
          <a:p>
            <a:pPr lvl="1"/>
            <a:r>
              <a:rPr lang="en-US" dirty="0"/>
              <a:t>father of modern capitalism</a:t>
            </a:r>
          </a:p>
          <a:p>
            <a:pPr lvl="1"/>
            <a:r>
              <a:rPr lang="en-US" dirty="0"/>
              <a:t>Economic liberty guaranteed economic progress</a:t>
            </a:r>
          </a:p>
          <a:p>
            <a:r>
              <a:rPr lang="en-US" sz="2800" dirty="0">
                <a:solidFill>
                  <a:srgbClr val="002060"/>
                </a:solidFill>
              </a:rPr>
              <a:t>Malthus</a:t>
            </a:r>
          </a:p>
          <a:p>
            <a:pPr lvl="1"/>
            <a:r>
              <a:rPr lang="en-US" sz="2200" dirty="0"/>
              <a:t>Wars and epidemics necessary to reduce excess population- reduce number of poor</a:t>
            </a:r>
          </a:p>
          <a:p>
            <a:r>
              <a:rPr lang="en-US" sz="2800" dirty="0">
                <a:solidFill>
                  <a:srgbClr val="002060"/>
                </a:solidFill>
              </a:rPr>
              <a:t>Ricardo</a:t>
            </a:r>
          </a:p>
          <a:p>
            <a:pPr lvl="1"/>
            <a:r>
              <a:rPr lang="en-US" sz="2200" dirty="0"/>
              <a:t>Permanent underclass always poor</a:t>
            </a:r>
          </a:p>
          <a:p>
            <a:pPr lvl="1"/>
            <a:r>
              <a:rPr lang="en-US" sz="2200" dirty="0"/>
              <a:t>Wages forced down as population increase = supply &amp; demand</a:t>
            </a:r>
          </a:p>
          <a:p>
            <a:endParaRPr lang="en-US" dirty="0"/>
          </a:p>
        </p:txBody>
      </p:sp>
    </p:spTree>
    <p:extLst>
      <p:ext uri="{BB962C8B-B14F-4D97-AF65-F5344CB8AC3E}">
        <p14:creationId xmlns:p14="http://schemas.microsoft.com/office/powerpoint/2010/main" val="1274721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Capitalists</a:t>
            </a:r>
            <a:endParaRPr lang="en-US" dirty="0"/>
          </a:p>
        </p:txBody>
      </p:sp>
      <p:sp>
        <p:nvSpPr>
          <p:cNvPr id="3" name="Content Placeholder 2"/>
          <p:cNvSpPr>
            <a:spLocks noGrp="1"/>
          </p:cNvSpPr>
          <p:nvPr>
            <p:ph idx="1"/>
          </p:nvPr>
        </p:nvSpPr>
        <p:spPr/>
        <p:txBody>
          <a:bodyPr>
            <a:normAutofit lnSpcReduction="10000"/>
          </a:bodyPr>
          <a:lstStyle/>
          <a:p>
            <a:r>
              <a:rPr lang="en-US" sz="2800" dirty="0">
                <a:solidFill>
                  <a:srgbClr val="002060"/>
                </a:solidFill>
              </a:rPr>
              <a:t>Adam Smith- </a:t>
            </a:r>
          </a:p>
          <a:p>
            <a:pPr lvl="1"/>
            <a:r>
              <a:rPr lang="en-US" dirty="0"/>
              <a:t>father of modern capitalism</a:t>
            </a:r>
          </a:p>
          <a:p>
            <a:pPr lvl="1"/>
            <a:r>
              <a:rPr lang="en-US" dirty="0"/>
              <a:t>Economic liberty guaranteed economic progress</a:t>
            </a:r>
          </a:p>
          <a:p>
            <a:r>
              <a:rPr lang="en-US" sz="2800" dirty="0">
                <a:solidFill>
                  <a:srgbClr val="002060"/>
                </a:solidFill>
              </a:rPr>
              <a:t>Malthus</a:t>
            </a:r>
          </a:p>
          <a:p>
            <a:pPr lvl="1"/>
            <a:r>
              <a:rPr lang="en-US" sz="2200" dirty="0"/>
              <a:t>Wars and epidemics necessary to reduce excess population- reduce number of poor</a:t>
            </a:r>
          </a:p>
          <a:p>
            <a:r>
              <a:rPr lang="en-US" sz="2800" dirty="0">
                <a:solidFill>
                  <a:srgbClr val="002060"/>
                </a:solidFill>
              </a:rPr>
              <a:t>Ricardo</a:t>
            </a:r>
          </a:p>
          <a:p>
            <a:pPr lvl="1"/>
            <a:r>
              <a:rPr lang="en-US" sz="2200" dirty="0"/>
              <a:t>Permanent underclass always poor</a:t>
            </a:r>
          </a:p>
          <a:p>
            <a:pPr lvl="1"/>
            <a:r>
              <a:rPr lang="en-US" sz="2200" dirty="0"/>
              <a:t>Wages forced down as population increase = supply &amp; demand</a:t>
            </a:r>
          </a:p>
          <a:p>
            <a:endParaRPr lang="en-US" dirty="0"/>
          </a:p>
        </p:txBody>
      </p:sp>
    </p:spTree>
    <p:extLst>
      <p:ext uri="{BB962C8B-B14F-4D97-AF65-F5344CB8AC3E}">
        <p14:creationId xmlns:p14="http://schemas.microsoft.com/office/powerpoint/2010/main" val="1274721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Socialists</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solidFill>
                  <a:srgbClr val="FFC000"/>
                </a:solidFill>
              </a:rPr>
              <a:t>Bentham:</a:t>
            </a:r>
          </a:p>
          <a:p>
            <a:pPr lvl="1"/>
            <a:r>
              <a:rPr lang="en-US" sz="1800" dirty="0">
                <a:solidFill>
                  <a:srgbClr val="FFC000"/>
                </a:solidFill>
              </a:rPr>
              <a:t> </a:t>
            </a:r>
            <a:r>
              <a:rPr lang="en-US" sz="2200" dirty="0">
                <a:solidFill>
                  <a:srgbClr val="FFC000"/>
                </a:solidFill>
              </a:rPr>
              <a:t>UTILITARIANSIM: </a:t>
            </a:r>
            <a:r>
              <a:rPr lang="en-US" sz="2200" dirty="0"/>
              <a:t>judge ideas, institutions and actions on the basis of their utility or usefulness</a:t>
            </a:r>
          </a:p>
          <a:p>
            <a:pPr lvl="1"/>
            <a:r>
              <a:rPr lang="en-US" sz="2200" dirty="0"/>
              <a:t>Government should provide the greatest good for the greatest amount of people</a:t>
            </a:r>
          </a:p>
          <a:p>
            <a:r>
              <a:rPr lang="en-US" sz="2400" dirty="0">
                <a:solidFill>
                  <a:srgbClr val="FFC000"/>
                </a:solidFill>
              </a:rPr>
              <a:t>Karl Marx: </a:t>
            </a:r>
          </a:p>
          <a:p>
            <a:pPr lvl="1"/>
            <a:r>
              <a:rPr lang="en-US" sz="2400" dirty="0"/>
              <a:t>Believed that economic forces controlled society</a:t>
            </a:r>
          </a:p>
          <a:p>
            <a:pPr lvl="1"/>
            <a:r>
              <a:rPr lang="en-US" sz="2400" dirty="0"/>
              <a:t>Wrote the </a:t>
            </a:r>
            <a:r>
              <a:rPr lang="en-US" sz="2400" i="1" dirty="0">
                <a:solidFill>
                  <a:srgbClr val="FFC000"/>
                </a:solidFill>
              </a:rPr>
              <a:t>Communist Manifesto  (1848) </a:t>
            </a:r>
            <a:r>
              <a:rPr lang="en-US" sz="2400" dirty="0"/>
              <a:t>calling for “workers of the world unite” and overthrow the “bourgeoisie”</a:t>
            </a:r>
          </a:p>
          <a:p>
            <a:pPr lvl="1"/>
            <a:r>
              <a:rPr lang="en-US" sz="2400" dirty="0"/>
              <a:t>Radical socialism called </a:t>
            </a:r>
            <a:r>
              <a:rPr lang="en-US" sz="2400" dirty="0">
                <a:solidFill>
                  <a:srgbClr val="FFC000"/>
                </a:solidFill>
              </a:rPr>
              <a:t>Marxism</a:t>
            </a:r>
          </a:p>
          <a:p>
            <a:pPr lvl="1"/>
            <a:r>
              <a:rPr lang="en-US" sz="2400" dirty="0"/>
              <a:t>Gap between rich and poor too wide and will widen </a:t>
            </a:r>
          </a:p>
          <a:p>
            <a:pPr lvl="1"/>
            <a:r>
              <a:rPr lang="en-US" sz="2400" b="1" i="1" dirty="0"/>
              <a:t>More control over economy will reduce class </a:t>
            </a:r>
            <a:r>
              <a:rPr lang="en-US" sz="2400" b="1" i="1" dirty="0" smtClean="0"/>
              <a:t>conflict</a:t>
            </a:r>
          </a:p>
          <a:p>
            <a:pPr marL="411480" lvl="1" indent="0">
              <a:buNone/>
            </a:pPr>
            <a:r>
              <a:rPr lang="en-US" sz="2400" b="1" i="1" dirty="0" smtClean="0">
                <a:hlinkClick r:id="rId2"/>
              </a:rPr>
              <a:t>VIDEO : Crash Course: Capitalism and Socialism</a:t>
            </a:r>
            <a:endParaRPr lang="en-US" sz="2400" b="1" i="1" dirty="0"/>
          </a:p>
          <a:p>
            <a:endParaRPr lang="en-US" sz="4000" dirty="0"/>
          </a:p>
        </p:txBody>
      </p:sp>
    </p:spTree>
    <p:extLst>
      <p:ext uri="{BB962C8B-B14F-4D97-AF65-F5344CB8AC3E}">
        <p14:creationId xmlns:p14="http://schemas.microsoft.com/office/powerpoint/2010/main" val="987750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Marxism</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rgbClr val="C00000"/>
                </a:solidFill>
              </a:rPr>
              <a:t>All great movements in history are the result of what?</a:t>
            </a:r>
          </a:p>
          <a:p>
            <a:pPr lvl="1"/>
            <a:r>
              <a:rPr lang="en-US" dirty="0" smtClean="0"/>
              <a:t>An economic class struggle</a:t>
            </a:r>
          </a:p>
          <a:p>
            <a:r>
              <a:rPr lang="en-US" dirty="0" smtClean="0">
                <a:solidFill>
                  <a:srgbClr val="C00000"/>
                </a:solidFill>
              </a:rPr>
              <a:t>The “haves” do what?</a:t>
            </a:r>
          </a:p>
          <a:p>
            <a:pPr lvl="1"/>
            <a:r>
              <a:rPr lang="en-US" dirty="0" smtClean="0"/>
              <a:t>Take advantage of the “have-nots” (workers)</a:t>
            </a:r>
          </a:p>
          <a:p>
            <a:r>
              <a:rPr lang="en-US" dirty="0" smtClean="0">
                <a:solidFill>
                  <a:srgbClr val="C00000"/>
                </a:solidFill>
              </a:rPr>
              <a:t>The Industrial Revolution intensified what?</a:t>
            </a:r>
          </a:p>
          <a:p>
            <a:pPr lvl="1"/>
            <a:r>
              <a:rPr lang="en-US" dirty="0" smtClean="0"/>
              <a:t>The class struggle</a:t>
            </a:r>
          </a:p>
          <a:p>
            <a:r>
              <a:rPr lang="en-US" dirty="0" smtClean="0">
                <a:solidFill>
                  <a:srgbClr val="C00000"/>
                </a:solidFill>
              </a:rPr>
              <a:t>Workers are what?</a:t>
            </a:r>
          </a:p>
          <a:p>
            <a:pPr lvl="1"/>
            <a:r>
              <a:rPr lang="en-US" dirty="0" smtClean="0"/>
              <a:t>Exploited by employers</a:t>
            </a:r>
          </a:p>
          <a:p>
            <a:r>
              <a:rPr lang="en-US" dirty="0" smtClean="0">
                <a:solidFill>
                  <a:srgbClr val="C00000"/>
                </a:solidFill>
              </a:rPr>
              <a:t>The labor of workers creates what?</a:t>
            </a:r>
          </a:p>
          <a:p>
            <a:pPr lvl="1"/>
            <a:r>
              <a:rPr lang="en-US" dirty="0" smtClean="0"/>
              <a:t>Profit for employers</a:t>
            </a:r>
          </a:p>
          <a:p>
            <a:r>
              <a:rPr lang="en-US" dirty="0" smtClean="0">
                <a:solidFill>
                  <a:srgbClr val="C00000"/>
                </a:solidFill>
              </a:rPr>
              <a:t>The capitalist system – along with the state– will eventually do what?</a:t>
            </a:r>
          </a:p>
          <a:p>
            <a:pPr lvl="1"/>
            <a:r>
              <a:rPr lang="en-US" dirty="0" smtClean="0"/>
              <a:t>Destroy itself, or wither away, as a classless society develops</a:t>
            </a:r>
            <a:endParaRPr lang="en-US" dirty="0"/>
          </a:p>
        </p:txBody>
      </p:sp>
    </p:spTree>
    <p:extLst>
      <p:ext uri="{BB962C8B-B14F-4D97-AF65-F5344CB8AC3E}">
        <p14:creationId xmlns:p14="http://schemas.microsoft.com/office/powerpoint/2010/main" val="280600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Marxism</a:t>
            </a:r>
            <a:endParaRPr lang="en-US" dirty="0">
              <a:solidFill>
                <a:srgbClr val="FFC000"/>
              </a:solidFill>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Marxism</a:t>
            </a:r>
            <a:endParaRPr lang="en-US" dirty="0">
              <a:solidFill>
                <a:srgbClr val="FFC000"/>
              </a:solidFill>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if you will…</a:t>
            </a:r>
            <a:endParaRPr lang="en-US" dirty="0"/>
          </a:p>
        </p:txBody>
      </p:sp>
      <p:sp>
        <p:nvSpPr>
          <p:cNvPr id="3" name="Content Placeholder 2"/>
          <p:cNvSpPr>
            <a:spLocks noGrp="1"/>
          </p:cNvSpPr>
          <p:nvPr>
            <p:ph idx="1"/>
          </p:nvPr>
        </p:nvSpPr>
        <p:spPr/>
        <p:txBody>
          <a:bodyPr>
            <a:normAutofit fontScale="70000" lnSpcReduction="20000"/>
          </a:bodyPr>
          <a:lstStyle/>
          <a:p>
            <a:r>
              <a:rPr lang="en-US" sz="3200" b="1" dirty="0" smtClean="0"/>
              <a:t>T</a:t>
            </a:r>
            <a:r>
              <a:rPr lang="en-US" sz="3200" dirty="0" smtClean="0"/>
              <a:t>hat you are at home engaged in one of your favorite activities; playing a game, listening to music, or reading. So far the day is as any other. Then all of the sudden a group of individuals arrive at your front door demanding that you stop what ever you are doing. These individuals tell you that your way of life is wrong. They inform you however that they have come to your house to correct your way of life. They say it is their responsibility to change your way of living for the better. You find out that this has happened not only to you but your neighbors as well. Over time your way of life does change. These individuals, who you do not even know, have changed your government, religion, and other cultural practices, and remember these individuals told you this was for your own good. </a:t>
            </a:r>
            <a:r>
              <a:rPr lang="en-US" sz="3200" b="1" dirty="0" smtClean="0"/>
              <a:t>What is your reaction?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Marxism</a:t>
            </a:r>
            <a:endParaRPr lang="en-US" dirty="0">
              <a:solidFill>
                <a:srgbClr val="FFC000"/>
              </a:solidFill>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Marxism</a:t>
            </a:r>
            <a:r>
              <a:rPr lang="en-US" dirty="0" smtClean="0"/>
              <a:t> to </a:t>
            </a:r>
            <a:r>
              <a:rPr lang="en-US" dirty="0" smtClean="0">
                <a:solidFill>
                  <a:srgbClr val="C00000"/>
                </a:solidFill>
              </a:rPr>
              <a:t>Communism</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Marx’s final phase would become…</a:t>
            </a:r>
          </a:p>
          <a:p>
            <a:pPr>
              <a:buNone/>
            </a:pPr>
            <a:endParaRPr lang="en-US" dirty="0" smtClean="0"/>
          </a:p>
          <a:p>
            <a:r>
              <a:rPr lang="en-US" dirty="0" smtClean="0">
                <a:solidFill>
                  <a:srgbClr val="C00000"/>
                </a:solidFill>
              </a:rPr>
              <a:t>COMMUNISM - </a:t>
            </a:r>
            <a:r>
              <a:rPr lang="en-US" dirty="0" smtClean="0"/>
              <a:t>complete form of socialism in which the means of production owned by the </a:t>
            </a:r>
            <a:r>
              <a:rPr lang="en-US" i="1" dirty="0" smtClean="0"/>
              <a:t>people</a:t>
            </a:r>
          </a:p>
          <a:p>
            <a:pPr lvl="1"/>
            <a:r>
              <a:rPr lang="en-US" dirty="0" smtClean="0"/>
              <a:t> no private property</a:t>
            </a:r>
          </a:p>
          <a:p>
            <a:pPr lvl="1"/>
            <a:r>
              <a:rPr lang="en-US" dirty="0" smtClean="0"/>
              <a:t> classless society</a:t>
            </a:r>
          </a:p>
          <a:p>
            <a:pPr lvl="1"/>
            <a:r>
              <a:rPr lang="en-US" dirty="0" smtClean="0"/>
              <a:t>All goods and services shared equally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amond(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Communism</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Marx’s ideas of communism didn’t have much appeal until 20</a:t>
            </a:r>
            <a:r>
              <a:rPr lang="en-US" baseline="30000" dirty="0" smtClean="0"/>
              <a:t>th</a:t>
            </a:r>
            <a:r>
              <a:rPr lang="en-US" dirty="0" smtClean="0"/>
              <a:t> century</a:t>
            </a:r>
          </a:p>
          <a:p>
            <a:pPr lvl="1"/>
            <a:r>
              <a:rPr lang="en-US" dirty="0" smtClean="0"/>
              <a:t>Lenin’s Russia</a:t>
            </a:r>
          </a:p>
          <a:p>
            <a:pPr lvl="1"/>
            <a:r>
              <a:rPr lang="en-US" dirty="0" smtClean="0"/>
              <a:t>Mao’s China</a:t>
            </a:r>
          </a:p>
          <a:p>
            <a:pPr lvl="1"/>
            <a:r>
              <a:rPr lang="en-US" dirty="0" smtClean="0"/>
              <a:t>Ho Chi Minh’s Vietnam</a:t>
            </a:r>
          </a:p>
          <a:p>
            <a:pPr lvl="1"/>
            <a:r>
              <a:rPr lang="en-US" dirty="0" smtClean="0"/>
              <a:t>Castro’s Cuba</a:t>
            </a:r>
          </a:p>
          <a:p>
            <a:pPr lvl="1"/>
            <a:endParaRPr lang="en-US" dirty="0" smtClean="0"/>
          </a:p>
          <a:p>
            <a:pPr lvl="1"/>
            <a:r>
              <a:rPr lang="en-US" dirty="0" smtClean="0"/>
              <a:t>Most of Marx’s predictions never occurred proving that society is not just controlled by economic forces but also by religion, nationalism and political forces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Economic/Social Reforms</a:t>
            </a:r>
            <a:endParaRPr lang="en-US" dirty="0"/>
          </a:p>
        </p:txBody>
      </p:sp>
      <p:sp>
        <p:nvSpPr>
          <p:cNvPr id="3" name="Content Placeholder 2"/>
          <p:cNvSpPr>
            <a:spLocks noGrp="1"/>
          </p:cNvSpPr>
          <p:nvPr>
            <p:ph idx="1"/>
          </p:nvPr>
        </p:nvSpPr>
        <p:spPr/>
        <p:txBody>
          <a:bodyPr>
            <a:normAutofit fontScale="92500"/>
          </a:bodyPr>
          <a:lstStyle/>
          <a:p>
            <a:r>
              <a:rPr lang="en-US" dirty="0" smtClean="0"/>
              <a:t>Workers used their #’s and became more active in politics</a:t>
            </a:r>
          </a:p>
          <a:p>
            <a:pPr lvl="1"/>
            <a:r>
              <a:rPr lang="en-US" sz="3200" b="1" u="sng" dirty="0"/>
              <a:t>Unions</a:t>
            </a:r>
            <a:r>
              <a:rPr lang="en-US" dirty="0" smtClean="0"/>
              <a:t>: voluntary worker’s associations</a:t>
            </a:r>
          </a:p>
          <a:p>
            <a:pPr lvl="2"/>
            <a:r>
              <a:rPr lang="en-US" dirty="0" smtClean="0"/>
              <a:t>Collective Bargaining</a:t>
            </a:r>
          </a:p>
          <a:p>
            <a:pPr lvl="2"/>
            <a:r>
              <a:rPr lang="en-US" dirty="0" smtClean="0"/>
              <a:t>Strikes</a:t>
            </a:r>
          </a:p>
          <a:p>
            <a:pPr lvl="1"/>
            <a:r>
              <a:rPr lang="en-US" dirty="0" smtClean="0"/>
              <a:t>Reduction of Child Labor</a:t>
            </a:r>
          </a:p>
          <a:p>
            <a:pPr lvl="1"/>
            <a:r>
              <a:rPr lang="en-US" dirty="0" smtClean="0"/>
              <a:t>Better working conditions and pay</a:t>
            </a:r>
          </a:p>
          <a:p>
            <a:r>
              <a:rPr lang="en-US" dirty="0" smtClean="0"/>
              <a:t>Women’s rights movements in GB and US</a:t>
            </a:r>
          </a:p>
          <a:p>
            <a:r>
              <a:rPr lang="en-US" dirty="0" smtClean="0"/>
              <a:t>Education reform- public schools</a:t>
            </a:r>
          </a:p>
          <a:p>
            <a:pPr lvl="1"/>
            <a:endParaRPr lang="en-US"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able to?</a:t>
            </a:r>
            <a:endParaRPr lang="en-US" dirty="0"/>
          </a:p>
        </p:txBody>
      </p:sp>
      <p:sp>
        <p:nvSpPr>
          <p:cNvPr id="3" name="Content Placeholder 2"/>
          <p:cNvSpPr>
            <a:spLocks noGrp="1"/>
          </p:cNvSpPr>
          <p:nvPr>
            <p:ph idx="1"/>
          </p:nvPr>
        </p:nvSpPr>
        <p:spPr/>
        <p:txBody>
          <a:bodyPr>
            <a:normAutofit fontScale="70000" lnSpcReduction="20000"/>
          </a:bodyPr>
          <a:lstStyle/>
          <a:p>
            <a:r>
              <a:rPr lang="en-US" dirty="0"/>
              <a:t>1.  Analyze the motives behind European imperialism.</a:t>
            </a:r>
          </a:p>
          <a:p>
            <a:r>
              <a:rPr lang="en-US" dirty="0"/>
              <a:t>2.  Describe the technological advantages Europeans possessed that enabled them to control large areas and populations.</a:t>
            </a:r>
            <a:br>
              <a:rPr lang="en-US" dirty="0"/>
            </a:br>
            <a:r>
              <a:rPr lang="en-US" dirty="0"/>
              <a:t>3.  Analyze the impact imperialism had on the colonizer and the colonized both then and now.</a:t>
            </a:r>
          </a:p>
          <a:p>
            <a:r>
              <a:rPr lang="en-US" dirty="0"/>
              <a:t>4.  Use maps to illustrate changing political boundaries in Africa.</a:t>
            </a:r>
          </a:p>
          <a:p>
            <a:r>
              <a:rPr lang="en-US" dirty="0"/>
              <a:t>5.  Compare and contrast different methods of imperialism across the globe.</a:t>
            </a:r>
          </a:p>
          <a:p>
            <a:r>
              <a:rPr lang="en-US" dirty="0"/>
              <a:t>7.  Analyze how the growth of capitalism and urbanization in the Industrial Revolution affected the environment and lives of people. </a:t>
            </a:r>
          </a:p>
          <a:p>
            <a:r>
              <a:rPr lang="en-US" dirty="0"/>
              <a:t> 8.  Explain the social, economic, and political causes and effects of the industrial revolution in Europe.</a:t>
            </a:r>
          </a:p>
          <a:p>
            <a:endParaRPr lang="en-US" dirty="0"/>
          </a:p>
        </p:txBody>
      </p:sp>
    </p:spTree>
    <p:extLst>
      <p:ext uri="{BB962C8B-B14F-4D97-AF65-F5344CB8AC3E}">
        <p14:creationId xmlns:p14="http://schemas.microsoft.com/office/powerpoint/2010/main" val="359814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END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684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Discuss with a partner and respond to the following quotes- what do you think?</a:t>
            </a:r>
          </a:p>
        </p:txBody>
      </p:sp>
      <p:sp>
        <p:nvSpPr>
          <p:cNvPr id="3" name="Content Placeholder 2"/>
          <p:cNvSpPr>
            <a:spLocks noGrp="1"/>
          </p:cNvSpPr>
          <p:nvPr>
            <p:ph idx="1"/>
          </p:nvPr>
        </p:nvSpPr>
        <p:spPr/>
        <p:txBody>
          <a:bodyPr>
            <a:normAutofit fontScale="55000" lnSpcReduction="20000"/>
          </a:bodyPr>
          <a:lstStyle/>
          <a:p>
            <a:r>
              <a:rPr lang="en-US" sz="3520" dirty="0" smtClean="0"/>
              <a:t>1. "To think of these stars that you see overhead at night, these vast worlds    which we can never reach. I would </a:t>
            </a:r>
            <a:r>
              <a:rPr lang="en-US" sz="3520" dirty="0" smtClean="0">
                <a:hlinkClick r:id="rId2" action="ppaction://hlinkfile" tooltip="Annexation"/>
              </a:rPr>
              <a:t>annex</a:t>
            </a:r>
            <a:r>
              <a:rPr lang="en-US" sz="3520" dirty="0" smtClean="0"/>
              <a:t> the planets if I could; I often think of that. It makes me sad to see them so clear and yet so far."</a:t>
            </a:r>
          </a:p>
          <a:p>
            <a:r>
              <a:rPr lang="en-US" sz="3520" dirty="0" smtClean="0"/>
              <a:t>2. “We must find new lands from which we can easily obtain raw materials and at the same time exploit the cheap slave labor that is available from the natives of the colonies. The colonies would also provide a dumping ground for the surplus goods produced in our factories.”</a:t>
            </a:r>
          </a:p>
          <a:p>
            <a:r>
              <a:rPr lang="en-US" sz="3520" dirty="0" smtClean="0"/>
              <a:t>3. "I contend that we are the first race in the world, and that the more of the world we inhabit the better it is for the human race...If there be a God, I think that what he would like me to do is paint as much of the map of Africa British Red as possible...“</a:t>
            </a:r>
          </a:p>
          <a:p>
            <a:r>
              <a:rPr lang="en-US" sz="3520" dirty="0" smtClean="0"/>
              <a:t>4. "In order to save the 40 million inhabitants of the United Kingdom from a bloody civil war, we colonial statesmen must acquire new lands to settle the surplus population, to provide new markets for the goods produced by them in the factories and mines..."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Industrial Revolution?</a:t>
            </a:r>
            <a:endParaRPr lang="en-US" dirty="0"/>
          </a:p>
        </p:txBody>
      </p:sp>
      <p:sp>
        <p:nvSpPr>
          <p:cNvPr id="3" name="Content Placeholder 2"/>
          <p:cNvSpPr>
            <a:spLocks noGrp="1"/>
          </p:cNvSpPr>
          <p:nvPr>
            <p:ph idx="1"/>
          </p:nvPr>
        </p:nvSpPr>
        <p:spPr/>
        <p:txBody>
          <a:bodyPr/>
          <a:lstStyle/>
          <a:p>
            <a:r>
              <a:rPr lang="en-US" dirty="0" smtClean="0"/>
              <a:t>Started in England, soon spread through Europe and the US</a:t>
            </a:r>
          </a:p>
          <a:p>
            <a:pPr lvl="1"/>
            <a:r>
              <a:rPr lang="en-US" dirty="0" smtClean="0"/>
              <a:t>Paving the way for modern industrial societies</a:t>
            </a:r>
            <a:br>
              <a:rPr lang="en-US" dirty="0" smtClean="0"/>
            </a:br>
            <a:endParaRPr lang="en-US" dirty="0" smtClean="0"/>
          </a:p>
          <a:p>
            <a:r>
              <a:rPr lang="en-US" dirty="0" smtClean="0"/>
              <a:t>A shift beginning in the 18</a:t>
            </a:r>
            <a:r>
              <a:rPr lang="en-US" baseline="30000" dirty="0" smtClean="0"/>
              <a:t>th</a:t>
            </a:r>
            <a:r>
              <a:rPr lang="en-US" dirty="0" smtClean="0"/>
              <a:t> century from hand-made goods to man-made and machine made production</a:t>
            </a:r>
          </a:p>
          <a:p>
            <a:pPr>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sp>
        <p:nvSpPr>
          <p:cNvPr id="3" name="Content Placeholder 2"/>
          <p:cNvSpPr>
            <a:spLocks noGrp="1"/>
          </p:cNvSpPr>
          <p:nvPr>
            <p:ph idx="1"/>
          </p:nvPr>
        </p:nvSpPr>
        <p:spPr>
          <a:xfrm>
            <a:off x="457200" y="1600201"/>
            <a:ext cx="8382000" cy="3200399"/>
          </a:xfrm>
        </p:spPr>
        <p:txBody>
          <a:bodyPr/>
          <a:lstStyle/>
          <a:p>
            <a:r>
              <a:rPr lang="en-US" dirty="0" smtClean="0"/>
              <a:t>Agricultural Revolution</a:t>
            </a:r>
          </a:p>
          <a:p>
            <a:pPr lvl="1"/>
            <a:r>
              <a:rPr lang="en-US" b="1" u="sng" dirty="0" smtClean="0"/>
              <a:t>Enclosures</a:t>
            </a:r>
            <a:r>
              <a:rPr lang="en-US" dirty="0" smtClean="0"/>
              <a:t>- fenced (hedged) in fields by wealthy landowners, once owned by small village farmers</a:t>
            </a:r>
          </a:p>
          <a:p>
            <a:pPr lvl="2"/>
            <a:r>
              <a:rPr lang="en-US" dirty="0" smtClean="0"/>
              <a:t>Experimented with new agricultural methods</a:t>
            </a:r>
          </a:p>
          <a:p>
            <a:pPr lvl="2"/>
            <a:r>
              <a:rPr lang="en-US" dirty="0" smtClean="0"/>
              <a:t>Forced small farmers to rent land or move to cities</a:t>
            </a:r>
          </a:p>
          <a:p>
            <a:pPr lvl="1"/>
            <a:r>
              <a:rPr lang="en-US" b="1" u="sng" dirty="0" smtClean="0"/>
              <a:t>Crop Rotation</a:t>
            </a:r>
            <a:r>
              <a:rPr lang="en-US" dirty="0" smtClean="0"/>
              <a:t>- rotation of crops to different fields each season produced higher crop amounts</a:t>
            </a:r>
            <a:endParaRPr lang="en-US" dirty="0"/>
          </a:p>
        </p:txBody>
      </p:sp>
      <p:pic>
        <p:nvPicPr>
          <p:cNvPr id="5" name="Picture 4" descr="yorkshiredales.jpg"/>
          <p:cNvPicPr>
            <a:picLocks noChangeAspect="1"/>
          </p:cNvPicPr>
          <p:nvPr/>
        </p:nvPicPr>
        <p:blipFill>
          <a:blip r:embed="rId2"/>
          <a:stretch>
            <a:fillRect/>
          </a:stretch>
        </p:blipFill>
        <p:spPr>
          <a:xfrm>
            <a:off x="457200" y="4876801"/>
            <a:ext cx="8382000" cy="17525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Rotation</a:t>
            </a:r>
            <a:endParaRPr lang="en-US" dirty="0"/>
          </a:p>
        </p:txBody>
      </p:sp>
      <p:pic>
        <p:nvPicPr>
          <p:cNvPr id="4" name="Content Placeholder 3" descr="enclousure"/>
          <p:cNvPicPr>
            <a:picLocks noGrp="1" noChangeAspect="1"/>
          </p:cNvPicPr>
          <p:nvPr>
            <p:ph idx="1"/>
          </p:nvPr>
        </p:nvPicPr>
        <p:blipFill>
          <a:blip r:embed="rId2"/>
          <a:stretch>
            <a:fillRect/>
          </a:stretch>
        </p:blipFill>
        <p:spPr>
          <a:xfrm>
            <a:off x="1218974" y="1417638"/>
            <a:ext cx="6465659" cy="452596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dvantage"/>
          <p:cNvPicPr>
            <a:picLocks noChangeAspect="1"/>
          </p:cNvPicPr>
          <p:nvPr/>
        </p:nvPicPr>
        <p:blipFill>
          <a:blip r:embed="rId2"/>
          <a:stretch>
            <a:fillRect/>
          </a:stretch>
        </p:blipFill>
        <p:spPr>
          <a:xfrm>
            <a:off x="318132" y="381000"/>
            <a:ext cx="8507737" cy="609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Technic.thmx</Template>
  <TotalTime>350</TotalTime>
  <Words>1674</Words>
  <Application>Microsoft Office PowerPoint</Application>
  <PresentationFormat>On-screen Show (4:3)</PresentationFormat>
  <Paragraphs>253</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Franklin Gothic Book</vt:lpstr>
      <vt:lpstr>Wingdings 2</vt:lpstr>
      <vt:lpstr>Technic</vt:lpstr>
      <vt:lpstr>Industrial Revolution</vt:lpstr>
      <vt:lpstr>Enduring Understandings</vt:lpstr>
      <vt:lpstr>Essential Questions</vt:lpstr>
      <vt:lpstr>Imagine, if you will…</vt:lpstr>
      <vt:lpstr>Discuss with a partner and respond to the following quotes- what do you think?</vt:lpstr>
      <vt:lpstr>What is the Industrial Revolution?</vt:lpstr>
      <vt:lpstr>In the beginning…</vt:lpstr>
      <vt:lpstr>Crop Rotation</vt:lpstr>
      <vt:lpstr>PowerPoint Presentation</vt:lpstr>
      <vt:lpstr>New Methods</vt:lpstr>
      <vt:lpstr>England’s Advantage~ 1700’s</vt:lpstr>
      <vt:lpstr>British has Factors of Production</vt:lpstr>
      <vt:lpstr>England 1701 &amp; 1911</vt:lpstr>
      <vt:lpstr>Inventions in Textile Industry</vt:lpstr>
      <vt:lpstr>Transportation Improvements</vt:lpstr>
      <vt:lpstr>Steam Engine</vt:lpstr>
      <vt:lpstr>Fulton’s Steamboat</vt:lpstr>
      <vt:lpstr>Locomotives</vt:lpstr>
      <vt:lpstr>England’s Railroad System -1850</vt:lpstr>
      <vt:lpstr>Industrialization</vt:lpstr>
      <vt:lpstr>Industrialization</vt:lpstr>
      <vt:lpstr>Urbanization</vt:lpstr>
      <vt:lpstr>Urbanization</vt:lpstr>
      <vt:lpstr>Living Conditions</vt:lpstr>
      <vt:lpstr>Industrialization</vt:lpstr>
      <vt:lpstr>Child Labor</vt:lpstr>
      <vt:lpstr>Working Conditions</vt:lpstr>
      <vt:lpstr>Class Tension</vt:lpstr>
      <vt:lpstr>Industrialization Spreads</vt:lpstr>
      <vt:lpstr>Global Impact</vt:lpstr>
      <vt:lpstr>The Age of Economic Reforms</vt:lpstr>
      <vt:lpstr>Age of Economic Reform</vt:lpstr>
      <vt:lpstr>Age of Economic Reform</vt:lpstr>
      <vt:lpstr>Capitalists</vt:lpstr>
      <vt:lpstr>Capitalists</vt:lpstr>
      <vt:lpstr>Socialists</vt:lpstr>
      <vt:lpstr>Marxism</vt:lpstr>
      <vt:lpstr>Marxism</vt:lpstr>
      <vt:lpstr>Marxism</vt:lpstr>
      <vt:lpstr>Marxism</vt:lpstr>
      <vt:lpstr>Marxism to Communism</vt:lpstr>
      <vt:lpstr>Communism</vt:lpstr>
      <vt:lpstr>Economic/Social Reforms</vt:lpstr>
      <vt:lpstr>Are we able to?</vt:lpstr>
      <vt:lpstr>THE END</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Michael Brown</dc:creator>
  <cp:lastModifiedBy>BROWN, MICHAEL F</cp:lastModifiedBy>
  <cp:revision>33</cp:revision>
  <cp:lastPrinted>2015-10-19T11:17:22Z</cp:lastPrinted>
  <dcterms:created xsi:type="dcterms:W3CDTF">2015-10-19T01:27:13Z</dcterms:created>
  <dcterms:modified xsi:type="dcterms:W3CDTF">2015-10-19T18:32:01Z</dcterms:modified>
</cp:coreProperties>
</file>